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379" r:id="rId3"/>
    <p:sldId id="260" r:id="rId4"/>
    <p:sldId id="401" r:id="rId5"/>
    <p:sldId id="263" r:id="rId6"/>
    <p:sldId id="291" r:id="rId7"/>
    <p:sldId id="310" r:id="rId8"/>
    <p:sldId id="264" r:id="rId9"/>
    <p:sldId id="294" r:id="rId10"/>
    <p:sldId id="309" r:id="rId11"/>
    <p:sldId id="293" r:id="rId12"/>
    <p:sldId id="296" r:id="rId13"/>
    <p:sldId id="307" r:id="rId14"/>
    <p:sldId id="297" r:id="rId15"/>
    <p:sldId id="298" r:id="rId16"/>
    <p:sldId id="306" r:id="rId17"/>
    <p:sldId id="299" r:id="rId18"/>
    <p:sldId id="312" r:id="rId19"/>
    <p:sldId id="325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391" r:id="rId30"/>
    <p:sldId id="392" r:id="rId31"/>
    <p:sldId id="393" r:id="rId32"/>
    <p:sldId id="394" r:id="rId33"/>
    <p:sldId id="397" r:id="rId34"/>
    <p:sldId id="395" r:id="rId35"/>
    <p:sldId id="398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39" r:id="rId47"/>
    <p:sldId id="396" r:id="rId48"/>
    <p:sldId id="381" r:id="rId49"/>
    <p:sldId id="340" r:id="rId50"/>
    <p:sldId id="402" r:id="rId51"/>
    <p:sldId id="376" r:id="rId52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12373"/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88954" autoAdjust="0"/>
  </p:normalViewPr>
  <p:slideViewPr>
    <p:cSldViewPr>
      <p:cViewPr varScale="1">
        <p:scale>
          <a:sx n="101" d="100"/>
          <a:sy n="101" d="100"/>
        </p:scale>
        <p:origin x="1230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706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20382"/>
    </p:cViewPr>
  </p:sorterViewPr>
  <p:notesViewPr>
    <p:cSldViewPr>
      <p:cViewPr varScale="1">
        <p:scale>
          <a:sx n="86" d="100"/>
          <a:sy n="86" d="100"/>
        </p:scale>
        <p:origin x="3720" y="96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0C0EFBF-0EF6-486C-8782-65A24DB84CD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6C10C0FA-9CE2-4A8B-8224-BA832BB3C6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064145B-CF07-45FC-B90E-4E16F4045662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85850" y="1062038"/>
            <a:ext cx="4949825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236387FC-D251-481E-A0F9-78962778B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0" name="Rectangle 4">
            <a:extLst>
              <a:ext uri="{FF2B5EF4-FFF2-40B4-BE49-F238E27FC236}">
                <a16:creationId xmlns:a16="http://schemas.microsoft.com/office/drawing/2014/main" id="{2A83BA2E-775E-4991-A272-8DB780695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6F5B5314-C3AE-47BD-9291-479FAC7FF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C56A5D0F-E3EF-4868-B744-76C7847BF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41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EDC2B70C-D6D4-4F58-AB61-B83C8D40386B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86134FB-5ADA-47EB-9365-545719B052F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D30CB87-5B7C-4CD6-8827-009CDF2FD3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FEE000B-1D10-48B0-88E6-F60272C75FB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E1259B4-1525-46A5-A7C0-9C0735C378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056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725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7586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>
            <a:extLst>
              <a:ext uri="{FF2B5EF4-FFF2-40B4-BE49-F238E27FC236}">
                <a16:creationId xmlns:a16="http://schemas.microsoft.com/office/drawing/2014/main" id="{38452A1A-80F3-440A-ABE3-EC4D604C8D3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6D47373C-85A4-4176-B856-54D6C80B1D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0F1EA70B-198B-4548-99F7-A206A43FE07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800" y="541338"/>
            <a:ext cx="438150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defRPr/>
            </a:pPr>
            <a:fld id="{1E266CDD-1DAB-4443-AB4A-84B52DDD5034}" type="slidenum">
              <a:rPr lang="sv-SE" altLang="en-US" sz="1000" smtClean="0"/>
              <a:pPr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>
            <a:extLst>
              <a:ext uri="{FF2B5EF4-FFF2-40B4-BE49-F238E27FC236}">
                <a16:creationId xmlns:a16="http://schemas.microsoft.com/office/drawing/2014/main" id="{FACDE361-8CC8-4D62-B883-9246F3C66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Product documentation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Compendium with introduction Oracle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Section 13.3 of the course book</a:t>
            </a:r>
            <a:endParaRPr lang="en-US" altLang="sv-SE" sz="1600" b="0"/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61492E6E-CEC9-49B0-AE3F-D5EE78562989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SDXML VT2024</a:t>
            </a:r>
            <a:br>
              <a:rPr lang="en-US" altLang="sv-SE"/>
            </a:br>
            <a:r>
              <a:rPr lang="en-US" altLang="sv-SE"/>
              <a:t>Models and languages for </a:t>
            </a:r>
            <a:br>
              <a:rPr lang="en-US" altLang="sv-SE"/>
            </a:br>
            <a:r>
              <a:rPr lang="en-US" altLang="sv-SE"/>
              <a:t>semi-structured data and XML</a:t>
            </a:r>
            <a:br>
              <a:rPr lang="en-US" altLang="sv-SE"/>
            </a:br>
            <a:br>
              <a:rPr lang="en-US" altLang="sv-SE"/>
            </a:br>
            <a:endParaRPr lang="en-US" altLang="sv-SE"/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530EB082-4AAF-4634-82FB-E375F1D10A3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1EABA6C-58B4-40BF-A6F7-3C9BD7A8F2BF}"/>
              </a:ext>
            </a:extLst>
          </p:cNvPr>
          <p:cNvSpPr txBox="1">
            <a:spLocks/>
          </p:cNvSpPr>
          <p:nvPr/>
        </p:nvSpPr>
        <p:spPr bwMode="auto">
          <a:xfrm>
            <a:off x="779463" y="2535238"/>
            <a:ext cx="8420100" cy="1470025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sv-SE" kern="0"/>
              <a:t>Product-specific techniques</a:t>
            </a:r>
          </a:p>
          <a:p>
            <a:pPr>
              <a:defRPr/>
            </a:pPr>
            <a:r>
              <a:rPr lang="en-US" altLang="sv-SE" kern="0"/>
              <a:t>Oracle Database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3C0590-8953-469A-A18F-E437AA8EC91B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238375" y="142875"/>
            <a:ext cx="7667625" cy="64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sv-SE"/>
              <a:t>Oracle Database 21c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677D2D8E-7A23-4BAA-BE40-4E59B6492F46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452438" y="1000125"/>
            <a:ext cx="9180512" cy="550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sv-SE"/>
              <a:t>Support for a big part of SQL/XML according to SQL:2006</a:t>
            </a:r>
          </a:p>
          <a:p>
            <a:r>
              <a:rPr lang="en-US" altLang="sv-SE"/>
              <a:t>Custom additions </a:t>
            </a:r>
          </a:p>
          <a:p>
            <a:pPr lvl="1"/>
            <a:r>
              <a:rPr lang="en-US" altLang="sv-SE"/>
              <a:t>Methods for XML objects (qualification is required!)</a:t>
            </a:r>
          </a:p>
          <a:p>
            <a:pPr lvl="2"/>
            <a:r>
              <a:rPr lang="en-US" altLang="sv-SE"/>
              <a:t>Extract</a:t>
            </a:r>
          </a:p>
          <a:p>
            <a:pPr lvl="2"/>
            <a:r>
              <a:rPr lang="en-US" altLang="sv-SE"/>
              <a:t>Transform</a:t>
            </a:r>
          </a:p>
          <a:p>
            <a:pPr lvl="2"/>
            <a:r>
              <a:rPr lang="en-US" altLang="sv-SE"/>
              <a:t>…</a:t>
            </a:r>
          </a:p>
          <a:p>
            <a:pPr lvl="1"/>
            <a:r>
              <a:rPr lang="en-US" altLang="sv-SE"/>
              <a:t>Functions (many deprecated since version 12)</a:t>
            </a:r>
          </a:p>
          <a:p>
            <a:pPr lvl="2"/>
            <a:r>
              <a:rPr lang="en-US" altLang="sv-SE"/>
              <a:t>Extract, ExtractValue, existsNode</a:t>
            </a:r>
          </a:p>
          <a:p>
            <a:pPr lvl="2"/>
            <a:r>
              <a:rPr lang="en-US" altLang="sv-SE"/>
              <a:t>UpdateXML, InsertXML, DeleteXML, …</a:t>
            </a:r>
          </a:p>
          <a:p>
            <a:pPr lvl="2"/>
            <a:r>
              <a:rPr lang="en-US" altLang="sv-SE"/>
              <a:t>XMLTransform, XMLColAttVal</a:t>
            </a:r>
          </a:p>
          <a:p>
            <a:pPr lvl="2"/>
            <a:r>
              <a:rPr lang="en-US" altLang="sv-SE"/>
              <a:t>…</a:t>
            </a:r>
          </a:p>
          <a:p>
            <a:pPr lvl="1"/>
            <a:r>
              <a:rPr lang="en-US" altLang="sv-SE"/>
              <a:t>XQuery additions (deprecated since version 12)</a:t>
            </a:r>
          </a:p>
          <a:p>
            <a:pPr lvl="2"/>
            <a:r>
              <a:rPr lang="en-US" altLang="sv-SE"/>
              <a:t>ora:view, ora:contains, ora:matches …</a:t>
            </a:r>
          </a:p>
          <a:p>
            <a:r>
              <a:rPr lang="en-US" altLang="sv-SE"/>
              <a:t>Even more Oracle-specific solutions in previous versions, now removed or deprecated.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7D67875B-024A-472D-A011-2FAF4CA839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pic>
        <p:nvPicPr>
          <p:cNvPr id="8195" name="Picture 124">
            <a:extLst>
              <a:ext uri="{FF2B5EF4-FFF2-40B4-BE49-F238E27FC236}">
                <a16:creationId xmlns:a16="http://schemas.microsoft.com/office/drawing/2014/main" id="{6EA0D79F-E1C4-453C-8EBB-FD142B8E2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185863"/>
            <a:ext cx="4583112" cy="217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D9E2F09-3BE6-46F8-8EC4-9DB63F263A4C}"/>
              </a:ext>
            </a:extLst>
          </p:cNvPr>
          <p:cNvGraphicFramePr>
            <a:graphicFrameLocks noGrp="1"/>
          </p:cNvGraphicFramePr>
          <p:nvPr/>
        </p:nvGraphicFramePr>
        <p:xfrm>
          <a:off x="5575300" y="836613"/>
          <a:ext cx="3816350" cy="2735262"/>
        </p:xfrm>
        <a:graphic>
          <a:graphicData uri="http://schemas.openxmlformats.org/drawingml/2006/table">
            <a:tbl>
              <a:tblPr/>
              <a:tblGrid>
                <a:gridCol w="455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33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PERSON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pid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name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yearofbirth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John Higgins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1975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Steven Hendry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Matthew Stevens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Ronnie O´Sullivan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Ken Doherty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1974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 Davis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1960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Paul Hunter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Neil Robertson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8E60F8F-9383-4FEC-912C-068AA236739A}"/>
              </a:ext>
            </a:extLst>
          </p:cNvPr>
          <p:cNvGraphicFramePr>
            <a:graphicFrameLocks noGrp="1"/>
          </p:cNvGraphicFramePr>
          <p:nvPr/>
        </p:nvGraphicFramePr>
        <p:xfrm>
          <a:off x="433388" y="3644900"/>
          <a:ext cx="5600700" cy="2970213"/>
        </p:xfrm>
        <a:graphic>
          <a:graphicData uri="http://schemas.openxmlformats.org/drawingml/2006/table">
            <a:tbl>
              <a:tblPr/>
              <a:tblGrid>
                <a:gridCol w="1769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303">
                <a:tc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CAR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licencenumber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color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brand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model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 err="1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</a:t>
                      </a:r>
                      <a:endParaRPr lang="sv-SE" sz="1600" b="1" i="0" u="none" strike="noStrike" dirty="0">
                        <a:solidFill>
                          <a:srgbClr val="00008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owner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ABC123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1995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CCD457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Forza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DKL998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green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9000C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1998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RSQ199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Micra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1999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WID387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Nova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ROO197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900i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TYD226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PTF357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V70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DAVIS1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2007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B93F01B6-8382-40AB-B222-6B7407E1FBA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0"/>
            <a:ext cx="8337550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404912-F9CE-46F0-85D2-1E28C00D31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3050" y="576263"/>
          <a:ext cx="9217025" cy="63754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57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766">
                <a:tc>
                  <a:txBody>
                    <a:bodyPr/>
                    <a:lstStyle/>
                    <a:p>
                      <a:r>
                        <a:rPr lang="sv-SE" sz="1600" dirty="0" err="1"/>
                        <a:t>pid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 err="1"/>
                        <a:t>employments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1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="2009-02-28"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startdate="2009-04-15"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332">
                <a:tc>
                  <a:txBody>
                    <a:bodyPr/>
                    <a:lstStyle/>
                    <a:p>
                      <a:r>
                        <a:rPr lang="sv-SE" sz="1600" dirty="0"/>
                        <a:t>2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="2003-06-30"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startdate="2003-08-01"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startdate="2006-11-01"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766">
                <a:tc>
                  <a:txBody>
                    <a:bodyPr/>
                    <a:lstStyle/>
                    <a:p>
                      <a:r>
                        <a:rPr lang="sv-SE" sz="1600" dirty="0"/>
                        <a:t>3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startdate="2003-01-10"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 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4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startdate="2002-03-10"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="2010-05-22"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startdate="2010-08-15"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5118">
                <a:tc>
                  <a:txBody>
                    <a:bodyPr/>
                    <a:lstStyle/>
                    <a:p>
                      <a:r>
                        <a:rPr lang="sv-SE" sz="1600" dirty="0"/>
                        <a:t>5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startdate="2002-02-12"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="2003-05-11"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startdate="2003-05-12"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="2003-12-02"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startdate="2003-12-06"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="2005-02-17"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startdate="2005-02-18"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="2008-05-16"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startdate="2008-06-02"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6671">
                <a:tc>
                  <a:txBody>
                    <a:bodyPr/>
                    <a:lstStyle/>
                    <a:p>
                      <a:r>
                        <a:rPr lang="sv-SE" sz="1600" dirty="0"/>
                        <a:t>6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startdate="2001-01-05"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="2005-12-31"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startdate="2006-01-15"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="2009-01-22"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startdate="2009-02-01"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en-US" sz="1600" dirty="0"/>
                        <a:t>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="2009-02-01" employer="XAB"/&gt;</a:t>
                      </a:r>
                      <a:r>
                        <a:rPr lang="sv-SE" sz="1600" dirty="0"/>
                        <a:t>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7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startdate="2004-01-10"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="2008-09-29"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startdate="2008-10-01"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="2010-11-20"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8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&lt;root&gt;&lt;employment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="2006-02-03" </a:t>
                      </a:r>
                      <a:r>
                        <a:rPr lang="en-US" sz="1600" dirty="0" err="1"/>
                        <a:t>enddate</a:t>
                      </a:r>
                      <a:r>
                        <a:rPr lang="en-US" sz="1600" dirty="0"/>
                        <a:t>="2008-10-30" employer="UPC"/&gt;</a:t>
                      </a:r>
                    </a:p>
                    <a:p>
                      <a:r>
                        <a:rPr lang="en-US" sz="1600" dirty="0"/>
                        <a:t>  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="2008-11-20" employer="ABB"/&gt;&lt;/root&gt;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0324DF7D-49CD-44FE-BEE4-891E0A6DAFF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data type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81842AA1-CC31-4369-9696-381EE66E96F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XMLTYPE</a:t>
            </a:r>
          </a:p>
          <a:p>
            <a:pPr lvl="1"/>
            <a:r>
              <a:rPr lang="en-US" altLang="sv-SE"/>
              <a:t>Supports explicit association to XML Schema</a:t>
            </a:r>
          </a:p>
          <a:p>
            <a:pPr lvl="1"/>
            <a:r>
              <a:rPr lang="en-US" altLang="sv-SE"/>
              <a:t>Structural validation</a:t>
            </a:r>
          </a:p>
          <a:p>
            <a:pPr lvl="1"/>
            <a:r>
              <a:rPr lang="en-US" altLang="sv-SE"/>
              <a:t>Stores the validation status</a:t>
            </a:r>
          </a:p>
          <a:p>
            <a:pPr lvl="1"/>
            <a:r>
              <a:rPr lang="en-US" altLang="sv-SE"/>
              <a:t>Constructor function XMLTYPE</a:t>
            </a:r>
          </a:p>
          <a:p>
            <a:pPr lvl="2"/>
            <a:r>
              <a:rPr lang="en-US" altLang="sv-SE"/>
              <a:t>XMLTYPE('&lt;a/&gt;')</a:t>
            </a:r>
          </a:p>
          <a:p>
            <a:pPr lvl="2"/>
            <a:r>
              <a:rPr lang="en-US" altLang="sv-SE"/>
              <a:t>Only XML documents</a:t>
            </a:r>
          </a:p>
          <a:p>
            <a:pPr lvl="1"/>
            <a:r>
              <a:rPr lang="en-US" altLang="sv-SE"/>
              <a:t>Only XML document in columns</a:t>
            </a:r>
          </a:p>
          <a:p>
            <a:r>
              <a:rPr lang="en-US" altLang="sv-SE"/>
              <a:t>Full validation with </a:t>
            </a:r>
          </a:p>
          <a:p>
            <a:pPr lvl="1"/>
            <a:r>
              <a:rPr lang="en-US" altLang="sv-SE"/>
              <a:t>procedure SchemaValidate</a:t>
            </a:r>
          </a:p>
          <a:p>
            <a:pPr lvl="2"/>
            <a:r>
              <a:rPr lang="en-US" altLang="sv-SE"/>
              <a:t>stores the result</a:t>
            </a:r>
          </a:p>
          <a:p>
            <a:pPr lvl="2"/>
            <a:r>
              <a:rPr lang="en-US" altLang="sv-SE"/>
              <a:t>can be tested with the method IsSchemaValidated</a:t>
            </a:r>
          </a:p>
          <a:p>
            <a:pPr lvl="1"/>
            <a:r>
              <a:rPr lang="en-US" altLang="sv-SE"/>
              <a:t>method IsSchemaValid</a:t>
            </a:r>
          </a:p>
          <a:p>
            <a:pPr lvl="2"/>
            <a:r>
              <a:rPr lang="en-US" altLang="sv-SE"/>
              <a:t>returns the result</a:t>
            </a:r>
          </a:p>
          <a:p>
            <a:r>
              <a:rPr lang="en-US" altLang="sv-SE"/>
              <a:t>Attribute nodes are not handled very well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EE8552BE-CB23-46B5-9550-BB997E0F07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SQL/XML 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932A2BB6-D4EA-466F-8D53-9AEA0FEC96F2}"/>
              </a:ext>
            </a:extLst>
          </p:cNvPr>
          <p:cNvSpPr>
            <a:spLocks/>
          </p:cNvSpPr>
          <p:nvPr/>
        </p:nvSpPr>
        <p:spPr bwMode="auto">
          <a:xfrm>
            <a:off x="668338" y="908050"/>
            <a:ext cx="7453312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sv-SE" sz="2800"/>
              <a:t>Supports the following functions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XMLELEMENT (partially)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XMLATTRIBUTES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XMLFOREST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XMLCONCAT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XMLCOMMENT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XMLPI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XMLAGG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XMLNAMESPACES is not supported, but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800"/>
              <a:t>namespaces can be created with XMLATTRIBUTES!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8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800"/>
              <a:t>Dynamic node names with the keyword EVALNAME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800"/>
              <a:t>Works with</a:t>
            </a:r>
            <a:br>
              <a:rPr lang="en-US" altLang="sv-SE" sz="1800"/>
            </a:br>
            <a:r>
              <a:rPr lang="en-US" altLang="sv-SE" sz="1800"/>
              <a:t>XMLELEMENT, XMLATTRIBUTES, XMLFOREST, XMLPI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8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</p:txBody>
      </p:sp>
      <p:sp>
        <p:nvSpPr>
          <p:cNvPr id="11268" name="Content Placeholder 2">
            <a:extLst>
              <a:ext uri="{FF2B5EF4-FFF2-40B4-BE49-F238E27FC236}">
                <a16:creationId xmlns:a16="http://schemas.microsoft.com/office/drawing/2014/main" id="{8F46C586-2601-4B0A-B8E1-39ED7EF376BD}"/>
              </a:ext>
            </a:extLst>
          </p:cNvPr>
          <p:cNvSpPr txBox="1">
            <a:spLocks/>
          </p:cNvSpPr>
          <p:nvPr/>
        </p:nvSpPr>
        <p:spPr bwMode="auto">
          <a:xfrm>
            <a:off x="4448175" y="1412875"/>
            <a:ext cx="49974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XMLQUERY (only CONTENT?)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XMLTABLE (partially)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XMLEXISTS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XMLSERIALIZE 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XMLCAST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XMLPARSE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76AD7F0B-E138-4AAA-A0DB-F961C76AC5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other functions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3B9E4644-10DF-4E91-BE36-693160FCF34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3995738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XMLCDATA</a:t>
            </a:r>
          </a:p>
          <a:p>
            <a:pPr>
              <a:defRPr/>
            </a:pPr>
            <a:r>
              <a:rPr lang="en-US" altLang="sv-SE" dirty="0"/>
              <a:t>XMLISVALID</a:t>
            </a:r>
          </a:p>
          <a:p>
            <a:pPr>
              <a:defRPr/>
            </a:pPr>
            <a:r>
              <a:rPr lang="en-US" altLang="sv-SE" dirty="0"/>
              <a:t>XMLCOLATTVAL</a:t>
            </a:r>
          </a:p>
          <a:p>
            <a:pPr>
              <a:defRPr/>
            </a:pPr>
            <a:r>
              <a:rPr lang="en-US" altLang="sv-SE" dirty="0"/>
              <a:t>XMLTRANSFORM</a:t>
            </a:r>
          </a:p>
          <a:p>
            <a:pPr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dirty="0"/>
              <a:t>Deprecated:</a:t>
            </a:r>
          </a:p>
          <a:p>
            <a:pPr>
              <a:defRPr/>
            </a:pPr>
            <a:r>
              <a:rPr lang="en-US" altLang="sv-SE" dirty="0"/>
              <a:t>EXTRACT</a:t>
            </a:r>
          </a:p>
          <a:p>
            <a:pPr>
              <a:defRPr/>
            </a:pPr>
            <a:r>
              <a:rPr lang="en-US" altLang="sv-SE" dirty="0"/>
              <a:t>EXTRACTVALUE</a:t>
            </a:r>
          </a:p>
          <a:p>
            <a:pPr>
              <a:defRPr/>
            </a:pPr>
            <a:r>
              <a:rPr lang="en-US" altLang="sv-SE" dirty="0"/>
              <a:t>EXISTSNODE</a:t>
            </a:r>
          </a:p>
          <a:p>
            <a:pPr>
              <a:defRPr/>
            </a:pPr>
            <a:r>
              <a:rPr lang="en-US" altLang="sv-SE" dirty="0"/>
              <a:t>XMLSEQUENCE</a:t>
            </a:r>
          </a:p>
          <a:p>
            <a:pPr>
              <a:defRPr/>
            </a:pPr>
            <a:endParaRPr lang="en-US" altLang="sv-SE" dirty="0"/>
          </a:p>
          <a:p>
            <a:pPr>
              <a:defRPr/>
            </a:pPr>
            <a:endParaRPr lang="en-US" altLang="sv-SE" dirty="0"/>
          </a:p>
        </p:txBody>
      </p:sp>
      <p:sp>
        <p:nvSpPr>
          <p:cNvPr id="12292" name="Content Placeholder 2">
            <a:extLst>
              <a:ext uri="{FF2B5EF4-FFF2-40B4-BE49-F238E27FC236}">
                <a16:creationId xmlns:a16="http://schemas.microsoft.com/office/drawing/2014/main" id="{97896FF1-2963-49F2-B79B-3D4E664392E1}"/>
              </a:ext>
            </a:extLst>
          </p:cNvPr>
          <p:cNvSpPr txBox="1">
            <a:spLocks/>
          </p:cNvSpPr>
          <p:nvPr/>
        </p:nvSpPr>
        <p:spPr bwMode="auto">
          <a:xfrm>
            <a:off x="4376738" y="981075"/>
            <a:ext cx="5113337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Deprecated: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UPDATEXML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APPENDCHILDXML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INSERTCHILDXML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INSERTCHILDXMLAFTER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INSERTCHILDXMLBEFORE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INSERTXMLAFTER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INSERTXMLBEFORE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DELETEXML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sv-SE" altLang="sv-SE" sz="2500"/>
              <a:t>XMLROOT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30A854ED-874A-42D6-9EE5-9D5B53F9BC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XMLTYPE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7C4D2646-44B5-4204-B08C-1FCFBBA3993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Methods (sometimes referred to as "member functions")</a:t>
            </a:r>
          </a:p>
          <a:p>
            <a:pPr lvl="1"/>
            <a:r>
              <a:rPr lang="en-US" altLang="sv-SE"/>
              <a:t>extract</a:t>
            </a:r>
          </a:p>
          <a:p>
            <a:pPr lvl="1"/>
            <a:r>
              <a:rPr lang="en-US" altLang="sv-SE"/>
              <a:t>existsNode</a:t>
            </a:r>
          </a:p>
          <a:p>
            <a:pPr lvl="1"/>
            <a:r>
              <a:rPr lang="en-US" altLang="sv-SE"/>
              <a:t>transform</a:t>
            </a:r>
          </a:p>
          <a:p>
            <a:pPr lvl="1"/>
            <a:r>
              <a:rPr lang="en-US" altLang="sv-SE"/>
              <a:t>isSchemaValidated</a:t>
            </a:r>
          </a:p>
          <a:p>
            <a:pPr lvl="1"/>
            <a:r>
              <a:rPr lang="en-US" altLang="sv-SE"/>
              <a:t>isSchemaValid</a:t>
            </a:r>
          </a:p>
          <a:p>
            <a:pPr lvl="1"/>
            <a:r>
              <a:rPr lang="en-US" altLang="sv-SE"/>
              <a:t>isSchemaBased</a:t>
            </a:r>
          </a:p>
          <a:p>
            <a:pPr lvl="1"/>
            <a:r>
              <a:rPr lang="en-US" altLang="sv-SE"/>
              <a:t>isFragment</a:t>
            </a:r>
          </a:p>
          <a:p>
            <a:pPr lvl="1"/>
            <a:r>
              <a:rPr lang="sv-SE" altLang="sv-SE"/>
              <a:t>getStringVal</a:t>
            </a:r>
          </a:p>
          <a:p>
            <a:pPr lvl="1"/>
            <a:r>
              <a:rPr lang="sv-SE" altLang="sv-SE"/>
              <a:t>getNumberVal</a:t>
            </a:r>
          </a:p>
          <a:p>
            <a:pPr lvl="1"/>
            <a:r>
              <a:rPr lang="sv-SE" altLang="sv-SE"/>
              <a:t>getCLOBVal</a:t>
            </a:r>
          </a:p>
          <a:p>
            <a:pPr lvl="1"/>
            <a:r>
              <a:rPr lang="sv-SE" altLang="sv-SE"/>
              <a:t>getBLOBVal</a:t>
            </a:r>
          </a:p>
          <a:p>
            <a:pPr lvl="1"/>
            <a:r>
              <a:rPr lang="sv-SE" altLang="sv-SE"/>
              <a:t>getNamespace</a:t>
            </a:r>
          </a:p>
          <a:p>
            <a:pPr lvl="1"/>
            <a:r>
              <a:rPr lang="sv-SE" altLang="sv-SE"/>
              <a:t>getRootElement</a:t>
            </a:r>
          </a:p>
          <a:p>
            <a:pPr lvl="1"/>
            <a:r>
              <a:rPr lang="sv-SE" altLang="sv-SE"/>
              <a:t>getSchemaURL</a:t>
            </a:r>
          </a:p>
          <a:p>
            <a:pPr lvl="1"/>
            <a:endParaRPr lang="en-US" altLang="sv-S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E6743268-D69A-4808-8CBA-5ECE0C6AAE0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XMLCDATA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A4A884F9-9A9B-4A44-89E4-1E3E371E9EF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00025" y="1000125"/>
            <a:ext cx="9361488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Equivalent to SQL/XML's XMLTEXT</a:t>
            </a:r>
          </a:p>
          <a:p>
            <a:pPr lvl="1"/>
            <a:r>
              <a:rPr lang="en-US" altLang="sv-SE"/>
              <a:t>Puts the text inside &lt;![CDATA[value]]&gt; 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XMLELEMENT(NAME Person, XMLCDATA(name)) </a:t>
            </a:r>
            <a:br>
              <a:rPr lang="en-US" altLang="sv-SE"/>
            </a:br>
            <a:r>
              <a:rPr lang="en-US" altLang="sv-SE"/>
              <a:t>FROM person </a:t>
            </a:r>
            <a:br>
              <a:rPr lang="en-US" altLang="sv-SE"/>
            </a:br>
            <a:r>
              <a:rPr lang="en-US" altLang="sv-SE"/>
              <a:t>WHERE pid = 1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&lt;PERSON&gt;&lt;![CDATA[John Higgins]]&gt;&lt;/PERSON&gt;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XMLELEMENT(NAME Sign, '&lt;') FROM dual</a:t>
            </a:r>
          </a:p>
          <a:p>
            <a:pPr>
              <a:buFontTx/>
              <a:buNone/>
            </a:pPr>
            <a:r>
              <a:rPr lang="en-US" altLang="sv-SE" sz="2000"/>
              <a:t>	&lt;SIGN&gt;&amp;lt;&lt;/SIGN&gt;</a:t>
            </a:r>
            <a:br>
              <a:rPr lang="en-US" altLang="sv-SE" sz="2000"/>
            </a:b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SELECT XMLELEMENT(NAME Sign, XMLCDATA('&lt;')) FROM dual</a:t>
            </a:r>
          </a:p>
          <a:p>
            <a:pPr>
              <a:buFontTx/>
              <a:buNone/>
            </a:pPr>
            <a:r>
              <a:rPr lang="en-US" altLang="sv-SE" sz="2000"/>
              <a:t>	&lt;SIGN&gt;&lt;![CDATA[&lt;]]&gt;&lt;/SIGN&gt;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7B854000-021F-4AA3-A5F8-0AC3DA80D6C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XMLISVALID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E383320D-D84F-445F-9B48-7A51C137034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/>
              <a:t>Equivalent to SQL/XML's XMLVALIDATE</a:t>
            </a:r>
          </a:p>
          <a:p>
            <a:pPr lvl="1">
              <a:defRPr/>
            </a:pPr>
            <a:r>
              <a:rPr lang="en-US" dirty="0"/>
              <a:t>implicit schema</a:t>
            </a:r>
            <a:br>
              <a:rPr lang="en-US" dirty="0"/>
            </a:br>
            <a:r>
              <a:rPr lang="en-US" dirty="0"/>
              <a:t>XMLISVALID(xml-value)</a:t>
            </a:r>
          </a:p>
          <a:p>
            <a:pPr lvl="1">
              <a:defRPr/>
            </a:pPr>
            <a:r>
              <a:rPr lang="en-US" dirty="0"/>
              <a:t>explicit schema</a:t>
            </a:r>
            <a:br>
              <a:rPr lang="en-US" dirty="0"/>
            </a:br>
            <a:r>
              <a:rPr lang="en-US" dirty="0"/>
              <a:t>XMLISVALID(xml-value, schema-name)</a:t>
            </a:r>
          </a:p>
          <a:p>
            <a:pPr lvl="1"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474663" lvl="1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69BDC4FF-0CBE-4B9A-98DC-BE2EBBF63C2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XMLCOLATTVAL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8FF205D6-1A46-4A64-B89D-ED0D7F9BA64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44488" y="1000125"/>
            <a:ext cx="943292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Generates one XML fragment per row</a:t>
            </a:r>
          </a:p>
          <a:p>
            <a:pPr lvl="1"/>
            <a:r>
              <a:rPr lang="en-US" altLang="sv-SE"/>
              <a:t>One column element per column/cell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XMLCOLATTVAL(name, yearofbirth) </a:t>
            </a:r>
            <a:br>
              <a:rPr lang="en-US" altLang="sv-SE"/>
            </a:br>
            <a:r>
              <a:rPr lang="en-US" altLang="sv-SE"/>
              <a:t>FROM person WHERE pid = 1</a:t>
            </a:r>
          </a:p>
          <a:p>
            <a:pPr>
              <a:buFontTx/>
              <a:buNone/>
            </a:pPr>
            <a:br>
              <a:rPr lang="en-US" altLang="sv-SE"/>
            </a:br>
            <a:r>
              <a:rPr lang="en-US" altLang="sv-SE"/>
              <a:t>&lt;column name = "NAME"&gt;John Higgins&lt;/column&gt;</a:t>
            </a:r>
            <a:br>
              <a:rPr lang="en-US" altLang="sv-SE"/>
            </a:br>
            <a:r>
              <a:rPr lang="en-US" altLang="sv-SE"/>
              <a:t>&lt;column name = "YEAROFBIRTH"&gt;1975&lt;/column&gt;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XMLCOLATTVAL('nikos' AS "Subject", 'lectures' AS "Predicate")</a:t>
            </a:r>
            <a:br>
              <a:rPr lang="en-US" altLang="sv-SE" sz="2000"/>
            </a:br>
            <a:r>
              <a:rPr lang="en-US" altLang="sv-SE" sz="2000"/>
              <a:t>FROM dual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&lt;column name = "Subject"&gt;nikos&lt;/column&gt;</a:t>
            </a:r>
            <a:br>
              <a:rPr lang="en-US" altLang="sv-SE" sz="2000"/>
            </a:br>
            <a:r>
              <a:rPr lang="en-US" altLang="sv-SE" sz="2000"/>
              <a:t>&lt;column name = "Predicate"&gt;lectures&lt;/column&gt;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9F24AC0A-3658-494C-BCE2-AAB216E823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EXTRACT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ABA2C3E3-D119-433A-9F39-3023C8E8D02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1000125"/>
            <a:ext cx="9137650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Applies an XPath expression to an XML value</a:t>
            </a:r>
          </a:p>
          <a:p>
            <a:pPr lvl="1"/>
            <a:r>
              <a:rPr lang="en-US" altLang="sv-SE"/>
              <a:t>Returns XML</a:t>
            </a:r>
          </a:p>
          <a:p>
            <a:pPr lvl="1"/>
            <a:r>
              <a:rPr lang="en-US" altLang="sv-SE"/>
              <a:t>Deprecated. Replaced by SQL/XML's XMLQUERY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400"/>
              <a:t>	SELECT name, EXTRACT(employments, '//employment[1]') </a:t>
            </a:r>
            <a:br>
              <a:rPr lang="en-US" altLang="sv-SE" sz="2400"/>
            </a:br>
            <a:r>
              <a:rPr lang="en-US" altLang="sv-SE" sz="2400"/>
              <a:t>FROM Person</a:t>
            </a:r>
          </a:p>
          <a:p>
            <a:pPr>
              <a:buFontTx/>
              <a:buNone/>
            </a:pPr>
            <a:endParaRPr lang="en-US" altLang="sv-SE" sz="2400"/>
          </a:p>
          <a:p>
            <a:pPr>
              <a:buFontTx/>
              <a:buNone/>
            </a:pPr>
            <a:r>
              <a:rPr lang="en-US" altLang="sv-SE" sz="1400"/>
              <a:t>John Higgins	&lt;employment startdate="2001-08-20" enddate="2009-02-28" employer="ABB"/&gt;</a:t>
            </a:r>
          </a:p>
          <a:p>
            <a:pPr>
              <a:buFontTx/>
              <a:buNone/>
            </a:pPr>
            <a:r>
              <a:rPr lang="en-US" altLang="sv-SE" sz="1400"/>
              <a:t>Stephen Hendry	&lt;employment startdate="2002-08-20" enddate="2003-06-30" employer="ABB"/&gt;</a:t>
            </a:r>
          </a:p>
          <a:p>
            <a:pPr>
              <a:buFontTx/>
              <a:buNone/>
            </a:pPr>
            <a:r>
              <a:rPr lang="en-US" altLang="sv-SE" sz="1400"/>
              <a:t>Matthew Stevens	&lt;employment startdate="2003-01-10" employer="UPC"/&gt;</a:t>
            </a:r>
          </a:p>
          <a:p>
            <a:pPr>
              <a:buFontTx/>
              <a:buNone/>
            </a:pPr>
            <a:r>
              <a:rPr lang="en-US" altLang="sv-SE" sz="1400"/>
              <a:t>Ronnie O'Sullivan	&lt;employment startdate="2002-03-10" enddate="2010-05-22" employer="LKP"/&gt;</a:t>
            </a:r>
          </a:p>
          <a:p>
            <a:pPr>
              <a:buFontTx/>
              <a:buNone/>
            </a:pPr>
            <a:r>
              <a:rPr lang="en-US" altLang="sv-SE" sz="1400"/>
              <a:t>Ken Doherty	&lt;employment startdate="2002-02-12" enddate="2003-05-11" employer="LKP"/&gt;</a:t>
            </a:r>
          </a:p>
          <a:p>
            <a:pPr>
              <a:buFontTx/>
              <a:buNone/>
            </a:pPr>
            <a:r>
              <a:rPr lang="en-US" altLang="sv-SE" sz="1400"/>
              <a:t>Steve Davis	&lt;employment startdate="2001-01-05" enddate="2005-12-31" employer="ABB"/&gt;</a:t>
            </a:r>
          </a:p>
          <a:p>
            <a:pPr>
              <a:buFontTx/>
              <a:buNone/>
            </a:pPr>
            <a:r>
              <a:rPr lang="en-US" altLang="sv-SE" sz="1400"/>
              <a:t>Paul Hunter	&lt;employment startdate="2004-01-10" enddate="2008-09-29" employer="FFD"/&gt;</a:t>
            </a:r>
          </a:p>
          <a:p>
            <a:pPr>
              <a:buFontTx/>
              <a:buNone/>
            </a:pPr>
            <a:r>
              <a:rPr lang="en-US" altLang="sv-SE" sz="1400"/>
              <a:t>Neil Robertson	&lt;employment startdate="2006-02-03" enddate="2008-10-30" employer="UPC"/&gt;</a:t>
            </a:r>
          </a:p>
          <a:p>
            <a:pPr>
              <a:buFontTx/>
              <a:buNone/>
            </a:pPr>
            <a:endParaRPr lang="en-US" altLang="sv-SE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6B1BF90F-B8E3-4151-A70E-3C4792D76CD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EXTRACT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6BAF23D3-8BBE-4DCE-834A-975452F113D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533400">
              <a:buFontTx/>
              <a:buNone/>
            </a:pPr>
            <a:r>
              <a:rPr lang="en-US" altLang="sv-SE" sz="2400"/>
              <a:t>SELECT name, </a:t>
            </a:r>
            <a:br>
              <a:rPr lang="en-US" altLang="sv-SE" sz="2400"/>
            </a:br>
            <a:r>
              <a:rPr lang="en-US" altLang="sv-SE" sz="2400"/>
              <a:t>	EXTRACT(employments, '//employment[1]/@employer') </a:t>
            </a:r>
            <a:br>
              <a:rPr lang="en-US" altLang="sv-SE" sz="2400"/>
            </a:br>
            <a:r>
              <a:rPr lang="en-US" altLang="sv-SE" sz="2400"/>
              <a:t>FROM person</a:t>
            </a:r>
          </a:p>
          <a:p>
            <a:pPr marL="0" indent="0" defTabSz="533400">
              <a:buFontTx/>
              <a:buNone/>
            </a:pPr>
            <a:endParaRPr lang="en-US" altLang="sv-SE" sz="2400"/>
          </a:p>
          <a:p>
            <a:pPr marL="0" indent="0" defTabSz="533400">
              <a:buFontTx/>
              <a:buNone/>
            </a:pPr>
            <a:r>
              <a:rPr lang="en-US" altLang="sv-SE" sz="2400"/>
              <a:t>John Higgins		ABB</a:t>
            </a:r>
            <a:br>
              <a:rPr lang="en-US" altLang="sv-SE" sz="2400"/>
            </a:br>
            <a:r>
              <a:rPr lang="en-US" altLang="sv-SE" sz="2400"/>
              <a:t>Stephen Hendry	ABB</a:t>
            </a:r>
            <a:br>
              <a:rPr lang="en-US" altLang="sv-SE" sz="2400"/>
            </a:br>
            <a:r>
              <a:rPr lang="en-US" altLang="sv-SE" sz="2400"/>
              <a:t>Matthew Stevens	UPC</a:t>
            </a:r>
            <a:br>
              <a:rPr lang="en-US" altLang="sv-SE" sz="2400"/>
            </a:br>
            <a:r>
              <a:rPr lang="en-US" altLang="sv-SE" sz="2400"/>
              <a:t>Ronnie O'Sullivan	LKP</a:t>
            </a:r>
            <a:br>
              <a:rPr lang="en-US" altLang="sv-SE" sz="2400"/>
            </a:br>
            <a:r>
              <a:rPr lang="en-US" altLang="sv-SE" sz="2400"/>
              <a:t>Ken Doherty		LKP</a:t>
            </a:r>
            <a:br>
              <a:rPr lang="en-US" altLang="sv-SE" sz="2400"/>
            </a:br>
            <a:r>
              <a:rPr lang="en-US" altLang="sv-SE" sz="2400"/>
              <a:t>Steve Davis		ABB</a:t>
            </a:r>
            <a:br>
              <a:rPr lang="en-US" altLang="sv-SE" sz="2400"/>
            </a:br>
            <a:r>
              <a:rPr lang="en-US" altLang="sv-SE" sz="2400"/>
              <a:t>Paul Hunter		FFD</a:t>
            </a:r>
            <a:br>
              <a:rPr lang="en-US" altLang="sv-SE" sz="2400"/>
            </a:br>
            <a:r>
              <a:rPr lang="en-US" altLang="sv-SE" sz="2400"/>
              <a:t>Neil Robertson	UPC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B945AC7-8C6C-4F3C-A6F4-77699137B4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EXTRACTVALUE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CA3A0C68-9CAE-4385-B7C1-4EED9BE365D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Applies an XPath expression to an XML value</a:t>
            </a:r>
          </a:p>
          <a:p>
            <a:pPr lvl="1"/>
            <a:r>
              <a:rPr lang="en-US" altLang="sv-SE"/>
              <a:t>Returns a value</a:t>
            </a:r>
          </a:p>
          <a:p>
            <a:pPr lvl="1"/>
            <a:r>
              <a:rPr lang="en-US" altLang="sv-SE"/>
              <a:t>Deprecated. Replaced by SQL/XML's XMLQUERY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name, </a:t>
            </a:r>
            <a:br>
              <a:rPr lang="en-US" altLang="sv-SE" sz="2000"/>
            </a:br>
            <a:r>
              <a:rPr lang="en-US" altLang="sv-SE" sz="2000"/>
              <a:t>	EXTRACTVALUE(employments, '//employment[1]/@employer')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John Higgins		ABB</a:t>
            </a:r>
            <a:br>
              <a:rPr lang="en-US" altLang="sv-SE" sz="2000"/>
            </a:br>
            <a:r>
              <a:rPr lang="en-US" altLang="sv-SE" sz="2000"/>
              <a:t>Stephen Hendry		ABB</a:t>
            </a:r>
            <a:br>
              <a:rPr lang="en-US" altLang="sv-SE" sz="2000"/>
            </a:br>
            <a:r>
              <a:rPr lang="en-US" altLang="sv-SE" sz="2000"/>
              <a:t>Matthew Stevens		UPC</a:t>
            </a:r>
            <a:br>
              <a:rPr lang="en-US" altLang="sv-SE" sz="2000"/>
            </a:br>
            <a:r>
              <a:rPr lang="en-US" altLang="sv-SE" sz="2000"/>
              <a:t>Ronnie O'Sullivan	LKP</a:t>
            </a:r>
            <a:br>
              <a:rPr lang="en-US" altLang="sv-SE" sz="2000"/>
            </a:br>
            <a:r>
              <a:rPr lang="en-US" altLang="sv-SE" sz="2000"/>
              <a:t>Ken Doherty		LKP</a:t>
            </a:r>
            <a:br>
              <a:rPr lang="en-US" altLang="sv-SE" sz="2000"/>
            </a:br>
            <a:r>
              <a:rPr lang="en-US" altLang="sv-SE" sz="2000"/>
              <a:t>Steve Davis		ABB</a:t>
            </a:r>
            <a:br>
              <a:rPr lang="en-US" altLang="sv-SE" sz="2000"/>
            </a:br>
            <a:r>
              <a:rPr lang="en-US" altLang="sv-SE" sz="2000"/>
              <a:t>Paul Hunter		FFD</a:t>
            </a:r>
            <a:br>
              <a:rPr lang="en-US" altLang="sv-SE" sz="2000"/>
            </a:br>
            <a:r>
              <a:rPr lang="en-US" altLang="sv-SE" sz="2000"/>
              <a:t>Neil Robertson		UPC</a:t>
            </a:r>
            <a:endParaRPr lang="en-US" altLang="sv-S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3589685D-0807-4AF8-A201-18851E5E7C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EXISTSNODE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B5E0846A-7E1E-4017-8088-8716339DD07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Tests if an XPath expression matches at least one node in an XML value</a:t>
            </a:r>
          </a:p>
          <a:p>
            <a:pPr lvl="1"/>
            <a:r>
              <a:rPr lang="en-US" altLang="sv-SE"/>
              <a:t>Deprecated. Replaced by SQL/XML's XMLEXISTS</a:t>
            </a:r>
          </a:p>
          <a:p>
            <a:pPr lvl="1"/>
            <a:r>
              <a:rPr lang="en-US" altLang="sv-SE"/>
              <a:t>Returns 1 (true) or 0 (false)</a:t>
            </a:r>
          </a:p>
          <a:p>
            <a:endParaRPr lang="en-US" altLang="sv-SE" sz="1200"/>
          </a:p>
          <a:p>
            <a:pPr>
              <a:buFontTx/>
              <a:buNone/>
            </a:pPr>
            <a:r>
              <a:rPr lang="en-US" altLang="sv-SE"/>
              <a:t>	SELECT name</a:t>
            </a:r>
            <a:br>
              <a:rPr lang="en-US" altLang="sv-SE"/>
            </a:br>
            <a:r>
              <a:rPr lang="en-US" altLang="sv-SE"/>
              <a:t>FROM Person </a:t>
            </a:r>
            <a:br>
              <a:rPr lang="en-US" altLang="sv-SE"/>
            </a:br>
            <a:r>
              <a:rPr lang="en-US" altLang="sv-SE"/>
              <a:t>WHERE EXISTSNODE(employments, '//employment[@employer="ABB"]') = 1</a:t>
            </a:r>
          </a:p>
          <a:p>
            <a:pPr>
              <a:buFontTx/>
              <a:buNone/>
            </a:pPr>
            <a:endParaRPr lang="en-US" altLang="sv-SE" sz="1200"/>
          </a:p>
          <a:p>
            <a:pPr>
              <a:buFontTx/>
              <a:buNone/>
            </a:pPr>
            <a:r>
              <a:rPr lang="en-US" altLang="sv-SE"/>
              <a:t>	John Higgins</a:t>
            </a:r>
            <a:br>
              <a:rPr lang="en-US" altLang="sv-SE"/>
            </a:br>
            <a:r>
              <a:rPr lang="en-US" altLang="sv-SE"/>
              <a:t>Stephen Hendry</a:t>
            </a:r>
            <a:br>
              <a:rPr lang="en-US" altLang="sv-SE"/>
            </a:br>
            <a:r>
              <a:rPr lang="en-US" altLang="sv-SE"/>
              <a:t>Ken Doherty</a:t>
            </a:r>
            <a:br>
              <a:rPr lang="en-US" altLang="sv-SE"/>
            </a:br>
            <a:r>
              <a:rPr lang="en-US" altLang="sv-SE"/>
              <a:t>Steve Davis</a:t>
            </a:r>
            <a:br>
              <a:rPr lang="en-US" altLang="sv-SE"/>
            </a:br>
            <a:r>
              <a:rPr lang="en-US" altLang="sv-SE"/>
              <a:t>Neil Robertson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29E28CA3-C249-47F4-ADFD-2919889F86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XMLSEQUENCE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280DEC04-7E25-4A1F-9726-8342BB2F139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1000125"/>
            <a:ext cx="9137650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Splits an XML fragment/sequence into many XML values</a:t>
            </a:r>
          </a:p>
          <a:p>
            <a:pPr lvl="1"/>
            <a:r>
              <a:rPr lang="en-US" altLang="sv-SE"/>
              <a:t>Deprecated. Replaced by SQL/XML's XMLTABLE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e.*  </a:t>
            </a:r>
            <a:br>
              <a:rPr lang="en-US" altLang="sv-SE" sz="2000"/>
            </a:br>
            <a:r>
              <a:rPr lang="en-US" altLang="sv-SE" sz="2000"/>
              <a:t>FROM Person, </a:t>
            </a:r>
            <a:br>
              <a:rPr lang="en-US" altLang="sv-SE" sz="2000"/>
            </a:br>
            <a:r>
              <a:rPr lang="en-US" altLang="sv-SE" sz="2000"/>
              <a:t>   TABLE(XMLSEQUENCE(EXTRACT(employments, '//employment'))) e</a:t>
            </a:r>
            <a:br>
              <a:rPr lang="en-US" altLang="sv-SE" sz="2000"/>
            </a:br>
            <a:r>
              <a:rPr lang="en-US" altLang="sv-SE" sz="2000"/>
              <a:t>WHERE pid = 5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1800"/>
              <a:t>&lt;employment startdate="2002-02-12" enddate="2003-05-11" employer="LKP"/&gt;</a:t>
            </a:r>
          </a:p>
          <a:p>
            <a:pPr>
              <a:buFontTx/>
              <a:buNone/>
            </a:pPr>
            <a:r>
              <a:rPr lang="en-US" altLang="sv-SE" sz="1800"/>
              <a:t>&lt;employment startdate="2003-05-12" enddate="2003-12-02" employer="ABB"/&gt;</a:t>
            </a:r>
          </a:p>
          <a:p>
            <a:pPr>
              <a:buFontTx/>
              <a:buNone/>
            </a:pPr>
            <a:r>
              <a:rPr lang="en-US" altLang="sv-SE" sz="1800"/>
              <a:t>&lt;employment startdate="2003-12-06" enddate="2005-02-17" employer="LKP"/&gt;</a:t>
            </a:r>
          </a:p>
          <a:p>
            <a:pPr>
              <a:buFontTx/>
              <a:buNone/>
            </a:pPr>
            <a:r>
              <a:rPr lang="en-US" altLang="sv-SE" sz="1800"/>
              <a:t>&lt;employment startdate="2005-02-18" enddate="2008-05-16" employer="FFD"/&gt;</a:t>
            </a:r>
          </a:p>
          <a:p>
            <a:pPr>
              <a:buFontTx/>
              <a:buNone/>
            </a:pPr>
            <a:r>
              <a:rPr lang="en-US" altLang="sv-SE" sz="1800"/>
              <a:t>&lt;employment startdate="2008-06-02" employer="STG"/&gt;</a:t>
            </a:r>
          </a:p>
          <a:p>
            <a:pPr>
              <a:buFontTx/>
              <a:buNone/>
            </a:pPr>
            <a:endParaRPr lang="en-US" altLang="sv-SE" sz="1800"/>
          </a:p>
          <a:p>
            <a:pPr>
              <a:buFontTx/>
              <a:buNone/>
            </a:pPr>
            <a:r>
              <a:rPr lang="en-US" altLang="sv-SE" sz="1800"/>
              <a:t>Five rows in the result.</a:t>
            </a:r>
            <a:endParaRPr lang="en-US" altLang="sv-SE"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7B456D83-275C-4ABB-9457-82BD46B27F1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XMLTRANSFORM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DAE2BFD2-E51A-4373-9B44-FE95CC7C05C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765175"/>
            <a:ext cx="9432925" cy="594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sz="2400"/>
              <a:t>Transforms an XML document according to an XSLT document (XSLT 1.0)</a:t>
            </a:r>
          </a:p>
          <a:p>
            <a:pPr>
              <a:buFontTx/>
              <a:buNone/>
            </a:pPr>
            <a:br>
              <a:rPr lang="en-US" altLang="sv-SE" sz="1600"/>
            </a:br>
            <a:r>
              <a:rPr lang="en-US" altLang="sv-SE" sz="1600"/>
              <a:t>SELECT XMLTRANSFORM(employments , </a:t>
            </a:r>
            <a:br>
              <a:rPr lang="en-US" altLang="sv-SE" sz="1600"/>
            </a:br>
            <a:r>
              <a:rPr lang="en-US" altLang="sv-SE" sz="1600"/>
              <a:t>'&lt;xsl:transform xmlns:xsl="http://www.w3.org/1999/XSL/Transform" version="1.0"&gt;</a:t>
            </a:r>
            <a:br>
              <a:rPr lang="en-US" altLang="sv-SE" sz="1600"/>
            </a:br>
            <a:r>
              <a:rPr lang="en-US" altLang="sv-SE" sz="1600"/>
              <a:t>   &lt;xsl:output method="xml"/&gt;</a:t>
            </a:r>
            <a:br>
              <a:rPr lang="en-US" altLang="sv-SE" sz="1600"/>
            </a:br>
            <a:r>
              <a:rPr lang="en-US" altLang="sv-SE" sz="1600"/>
              <a:t>   &lt;xsl:template match="/"&gt;</a:t>
            </a:r>
            <a:br>
              <a:rPr lang="en-US" altLang="sv-SE" sz="1600"/>
            </a:br>
            <a:r>
              <a:rPr lang="en-US" altLang="sv-SE" sz="1600"/>
              <a:t>      &lt;xsl:element name="Employers"&gt;</a:t>
            </a:r>
            <a:br>
              <a:rPr lang="en-US" altLang="sv-SE" sz="1600"/>
            </a:br>
            <a:r>
              <a:rPr lang="en-US" altLang="sv-SE" sz="1600"/>
              <a:t>         &lt;xsl:for-each select="//employment/@employer"&gt;</a:t>
            </a:r>
            <a:br>
              <a:rPr lang="en-US" altLang="sv-SE" sz="1600"/>
            </a:br>
            <a:r>
              <a:rPr lang="en-US" altLang="sv-SE" sz="1600"/>
              <a:t>          &lt;xsl:element name="Employer"&gt;&lt;xsl:value-of select="."/&gt;&lt;/xsl:element&gt;</a:t>
            </a:r>
            <a:br>
              <a:rPr lang="en-US" altLang="sv-SE" sz="1600"/>
            </a:br>
            <a:r>
              <a:rPr lang="en-US" altLang="sv-SE" sz="1600"/>
              <a:t>         &lt;/xsl:for-each&gt;</a:t>
            </a:r>
            <a:br>
              <a:rPr lang="en-US" altLang="sv-SE" sz="1600"/>
            </a:br>
            <a:r>
              <a:rPr lang="en-US" altLang="sv-SE" sz="1600"/>
              <a:t>      &lt;/xsl:element&gt;</a:t>
            </a:r>
            <a:br>
              <a:rPr lang="en-US" altLang="sv-SE" sz="1600"/>
            </a:br>
            <a:r>
              <a:rPr lang="en-US" altLang="sv-SE" sz="1600"/>
              <a:t>   &lt;/xsl:template&gt;</a:t>
            </a:r>
            <a:br>
              <a:rPr lang="en-US" altLang="sv-SE" sz="1600"/>
            </a:br>
            <a:r>
              <a:rPr lang="en-US" altLang="sv-SE" sz="1600"/>
              <a:t>&lt;/xsl:transform&gt;')</a:t>
            </a:r>
            <a:br>
              <a:rPr lang="en-US" altLang="sv-SE" sz="1600"/>
            </a:br>
            <a:r>
              <a:rPr lang="en-US" altLang="sv-SE" sz="1600"/>
              <a:t>FROM Person</a:t>
            </a:r>
            <a:br>
              <a:rPr lang="en-US" altLang="sv-SE" sz="1600"/>
            </a:br>
            <a:r>
              <a:rPr lang="en-US" altLang="sv-SE" sz="1600"/>
              <a:t>WHERE name = 'Ken Doherty'</a:t>
            </a:r>
            <a:br>
              <a:rPr lang="en-US" altLang="sv-SE" sz="1600"/>
            </a:br>
            <a:endParaRPr lang="en-US" altLang="sv-SE" sz="1600"/>
          </a:p>
          <a:p>
            <a:pPr>
              <a:buFontTx/>
              <a:buNone/>
            </a:pPr>
            <a:r>
              <a:rPr lang="en-US" altLang="sv-SE" sz="1600"/>
              <a:t>	&lt;?xml version="1.0" encoding="UTF-8"?&gt;</a:t>
            </a:r>
            <a:br>
              <a:rPr lang="en-US" altLang="sv-SE" sz="1600"/>
            </a:br>
            <a:r>
              <a:rPr lang="en-US" altLang="sv-SE" sz="1600"/>
              <a:t>&lt;Employers&gt;</a:t>
            </a:r>
            <a:br>
              <a:rPr lang="en-US" altLang="sv-SE" sz="1600"/>
            </a:br>
            <a:r>
              <a:rPr lang="en-US" altLang="sv-SE" sz="1600"/>
              <a:t>  &lt;Employer&gt;LKP&lt;/Employer&gt;</a:t>
            </a:r>
            <a:br>
              <a:rPr lang="en-US" altLang="sv-SE" sz="1600"/>
            </a:br>
            <a:r>
              <a:rPr lang="en-US" altLang="sv-SE" sz="1600"/>
              <a:t>  &lt;Employer&gt;ABB&lt;/Employer&gt;</a:t>
            </a:r>
            <a:br>
              <a:rPr lang="en-US" altLang="sv-SE" sz="1600"/>
            </a:br>
            <a:r>
              <a:rPr lang="en-US" altLang="sv-SE" sz="1600"/>
              <a:t>  &lt;Employer&gt;LKP&lt;/Employer&gt;</a:t>
            </a:r>
            <a:br>
              <a:rPr lang="en-US" altLang="sv-SE" sz="1600"/>
            </a:br>
            <a:r>
              <a:rPr lang="en-US" altLang="sv-SE" sz="1600"/>
              <a:t>  &lt;Employer&gt;FFD&lt;/Employer&gt;</a:t>
            </a:r>
            <a:br>
              <a:rPr lang="en-US" altLang="sv-SE" sz="1600"/>
            </a:br>
            <a:r>
              <a:rPr lang="en-US" altLang="sv-SE" sz="1600"/>
              <a:t>  &lt;Employer&gt;STG&lt;/Employer&gt;</a:t>
            </a:r>
            <a:br>
              <a:rPr lang="en-US" altLang="sv-SE" sz="1600"/>
            </a:br>
            <a:r>
              <a:rPr lang="en-US" altLang="sv-SE" sz="1600"/>
              <a:t>&lt;/Employers&gt;</a:t>
            </a:r>
            <a:endParaRPr lang="en-US" altLang="sv-SE"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81908E5-AD4E-4F77-8530-0738C064EF9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XMLTRANSFORM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B931406F-EC9E-4FDD-8284-0763AF845AF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4" indent="0">
              <a:buFontTx/>
              <a:buNone/>
            </a:pPr>
            <a:r>
              <a:rPr lang="en-US" altLang="sv-SE" sz="1600"/>
              <a:t>SELECT XMLTRANSFORM(employments , </a:t>
            </a:r>
            <a:br>
              <a:rPr lang="en-US" altLang="sv-SE" sz="1600"/>
            </a:br>
            <a:r>
              <a:rPr lang="en-US" altLang="sv-SE" sz="1600"/>
              <a:t>'&lt;xsl:transform xmlns:xsl="http://www.w3.org/1999/XSL/Transform" version="1.0"&gt;</a:t>
            </a:r>
            <a:br>
              <a:rPr lang="en-US" altLang="sv-SE" sz="1600"/>
            </a:br>
            <a:r>
              <a:rPr lang="en-US" altLang="sv-SE" sz="1600"/>
              <a:t>   &lt;xsl:output method="xml"/&gt;</a:t>
            </a:r>
            <a:br>
              <a:rPr lang="en-US" altLang="sv-SE" sz="1600"/>
            </a:br>
            <a:r>
              <a:rPr lang="en-US" altLang="sv-SE" sz="1600"/>
              <a:t>   &lt;xsl:template match="/"&gt;</a:t>
            </a:r>
            <a:br>
              <a:rPr lang="en-US" altLang="sv-SE" sz="1600"/>
            </a:br>
            <a:r>
              <a:rPr lang="en-US" altLang="sv-SE" sz="1600"/>
              <a:t>      &lt;xsl:element name="Employers"&gt;</a:t>
            </a:r>
            <a:br>
              <a:rPr lang="en-US" altLang="sv-SE" sz="1600"/>
            </a:br>
            <a:r>
              <a:rPr lang="en-US" altLang="sv-SE" sz="1600"/>
              <a:t>         &lt;xsl:for-each select="//employment[not (@employer =</a:t>
            </a:r>
            <a:br>
              <a:rPr lang="en-US" altLang="sv-SE" sz="1600"/>
            </a:br>
            <a:r>
              <a:rPr lang="en-US" altLang="sv-SE" sz="1600"/>
              <a:t>				preceding::employment/@employer)]/@employer"&gt;</a:t>
            </a:r>
            <a:br>
              <a:rPr lang="en-US" altLang="sv-SE" sz="1600"/>
            </a:br>
            <a:r>
              <a:rPr lang="en-US" altLang="sv-SE" sz="1600"/>
              <a:t>          &lt;xsl:element name="Employer"&gt;</a:t>
            </a:r>
            <a:br>
              <a:rPr lang="en-US" altLang="sv-SE" sz="1600"/>
            </a:br>
            <a:r>
              <a:rPr lang="en-US" altLang="sv-SE" sz="1600"/>
              <a:t>            &lt;xsl:value-of select="."/&gt;</a:t>
            </a:r>
            <a:br>
              <a:rPr lang="en-US" altLang="sv-SE" sz="1600"/>
            </a:br>
            <a:r>
              <a:rPr lang="en-US" altLang="sv-SE" sz="1600"/>
              <a:t>          &lt;/xsl:element&gt;</a:t>
            </a:r>
            <a:br>
              <a:rPr lang="en-US" altLang="sv-SE" sz="1600"/>
            </a:br>
            <a:r>
              <a:rPr lang="en-US" altLang="sv-SE" sz="1600"/>
              <a:t>         &lt;/xsl:for-each&gt;</a:t>
            </a:r>
            <a:br>
              <a:rPr lang="en-US" altLang="sv-SE" sz="1600"/>
            </a:br>
            <a:r>
              <a:rPr lang="en-US" altLang="sv-SE" sz="1600"/>
              <a:t>      &lt;/xsl:element&gt;</a:t>
            </a:r>
            <a:br>
              <a:rPr lang="en-US" altLang="sv-SE" sz="1600"/>
            </a:br>
            <a:r>
              <a:rPr lang="en-US" altLang="sv-SE" sz="1600"/>
              <a:t>   &lt;/xsl:template&gt;</a:t>
            </a:r>
            <a:br>
              <a:rPr lang="en-US" altLang="sv-SE" sz="1600"/>
            </a:br>
            <a:r>
              <a:rPr lang="en-US" altLang="sv-SE" sz="1600"/>
              <a:t>&lt;/xsl:transform&gt;')</a:t>
            </a:r>
            <a:br>
              <a:rPr lang="en-US" altLang="sv-SE" sz="1600"/>
            </a:br>
            <a:r>
              <a:rPr lang="en-US" altLang="sv-SE" sz="1600"/>
              <a:t>FROM Person</a:t>
            </a:r>
            <a:br>
              <a:rPr lang="en-US" altLang="sv-SE" sz="1600"/>
            </a:br>
            <a:r>
              <a:rPr lang="en-US" altLang="sv-SE" sz="1600"/>
              <a:t>WHERE name = 'Ken Doherty'</a:t>
            </a:r>
          </a:p>
          <a:p>
            <a:pPr marL="0" indent="0">
              <a:buFontTx/>
              <a:buNone/>
            </a:pPr>
            <a:endParaRPr lang="en-US" altLang="sv-SE" sz="1600"/>
          </a:p>
          <a:p>
            <a:pPr marL="0" indent="0">
              <a:buFontTx/>
              <a:buNone/>
            </a:pPr>
            <a:r>
              <a:rPr lang="en-US" altLang="sv-SE" sz="1600"/>
              <a:t>&lt;?xml version="1.0" encoding="UTF-8"?&gt;</a:t>
            </a:r>
            <a:br>
              <a:rPr lang="en-US" altLang="sv-SE" sz="1600"/>
            </a:br>
            <a:r>
              <a:rPr lang="en-US" altLang="sv-SE" sz="1600"/>
              <a:t>&lt;Employers&gt;</a:t>
            </a:r>
            <a:br>
              <a:rPr lang="en-US" altLang="sv-SE" sz="1600"/>
            </a:br>
            <a:r>
              <a:rPr lang="en-US" altLang="sv-SE" sz="1600"/>
              <a:t>  &lt;Employer&gt;LKP&lt;/Employer&gt;</a:t>
            </a:r>
            <a:br>
              <a:rPr lang="en-US" altLang="sv-SE" sz="1600"/>
            </a:br>
            <a:r>
              <a:rPr lang="en-US" altLang="sv-SE" sz="1600"/>
              <a:t>  &lt;Employer&gt;ABB&lt;/Employer&gt;</a:t>
            </a:r>
            <a:br>
              <a:rPr lang="en-US" altLang="sv-SE" sz="1600"/>
            </a:br>
            <a:r>
              <a:rPr lang="en-US" altLang="sv-SE" sz="1600"/>
              <a:t>  &lt;Employer&gt;FFD&lt;/Employer&gt;</a:t>
            </a:r>
            <a:br>
              <a:rPr lang="en-US" altLang="sv-SE" sz="1600"/>
            </a:br>
            <a:r>
              <a:rPr lang="en-US" altLang="sv-SE" sz="1600"/>
              <a:t>  &lt;Employer&gt;STG&lt;/Employer&gt;</a:t>
            </a:r>
            <a:br>
              <a:rPr lang="en-US" altLang="sv-SE" sz="1600"/>
            </a:br>
            <a:r>
              <a:rPr lang="en-US" altLang="sv-SE" sz="1600"/>
              <a:t>&lt;/Employers&gt;</a:t>
            </a:r>
          </a:p>
          <a:p>
            <a:pPr marL="0" indent="0">
              <a:buFontTx/>
              <a:buNone/>
            </a:pPr>
            <a:endParaRPr lang="en-US" altLang="sv-SE" sz="1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8D5DB5BE-D1EF-43E7-A720-C8DF374F5E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XMLTYPE DML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07C44-DF4D-47C2-B13F-19CFCF310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DEPRECATED </a:t>
            </a:r>
            <a:br>
              <a:rPr lang="en-US" dirty="0"/>
            </a:br>
            <a:r>
              <a:rPr lang="en-US" dirty="0"/>
              <a:t>Functions that change an XML value and return the modified XML value</a:t>
            </a:r>
          </a:p>
          <a:p>
            <a:pPr lvl="1">
              <a:defRPr/>
            </a:pPr>
            <a:r>
              <a:rPr lang="en-US" dirty="0" err="1"/>
              <a:t>UpdateXML</a:t>
            </a:r>
            <a:endParaRPr lang="en-US" dirty="0"/>
          </a:p>
          <a:p>
            <a:pPr lvl="1">
              <a:defRPr/>
            </a:pPr>
            <a:r>
              <a:rPr lang="en-US" dirty="0" err="1"/>
              <a:t>DeleteXML</a:t>
            </a:r>
            <a:endParaRPr lang="en-US" dirty="0"/>
          </a:p>
          <a:p>
            <a:pPr lvl="1">
              <a:defRPr/>
            </a:pPr>
            <a:r>
              <a:rPr lang="en-US" dirty="0" err="1"/>
              <a:t>AppendXML</a:t>
            </a:r>
            <a:endParaRPr lang="en-US" dirty="0"/>
          </a:p>
          <a:p>
            <a:pPr lvl="1">
              <a:defRPr/>
            </a:pPr>
            <a:r>
              <a:rPr lang="en-US" dirty="0" err="1"/>
              <a:t>InsertChildXML</a:t>
            </a:r>
            <a:r>
              <a:rPr lang="en-US" dirty="0"/>
              <a:t>, </a:t>
            </a:r>
            <a:r>
              <a:rPr lang="en-US" dirty="0" err="1"/>
              <a:t>InsertChildXMLBefore</a:t>
            </a:r>
            <a:r>
              <a:rPr lang="en-US" dirty="0"/>
              <a:t>, </a:t>
            </a:r>
            <a:r>
              <a:rPr lang="en-US" dirty="0" err="1"/>
              <a:t>InsertChildXMLAfter</a:t>
            </a:r>
            <a:endParaRPr lang="en-US" dirty="0"/>
          </a:p>
          <a:p>
            <a:pPr lvl="1">
              <a:defRPr/>
            </a:pPr>
            <a:r>
              <a:rPr lang="en-US" dirty="0" err="1"/>
              <a:t>InsertXMLBefore</a:t>
            </a:r>
            <a:r>
              <a:rPr lang="en-US" dirty="0"/>
              <a:t>, </a:t>
            </a:r>
            <a:r>
              <a:rPr lang="en-US" dirty="0" err="1"/>
              <a:t>InsertXMLAfter</a:t>
            </a:r>
            <a:endParaRPr lang="en-US" dirty="0"/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The whole XML value in a cell must be replaced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UPDATE Person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SET employments = DML-function(employments, …)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WHERE …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EA18CB83-79B1-4042-9977-E34AA34C254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 DML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099A7D9B-F884-4A1D-BA6F-CEF6984BF16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4429125" cy="4300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XQuery Update Facility</a:t>
            </a:r>
          </a:p>
          <a:p>
            <a:pPr lvl="1"/>
            <a:r>
              <a:rPr lang="en-US" altLang="sv-SE"/>
              <a:t>some syntax differences</a:t>
            </a:r>
          </a:p>
          <a:p>
            <a:r>
              <a:rPr lang="en-US" altLang="sv-SE"/>
              <a:t>transform statements</a:t>
            </a:r>
          </a:p>
          <a:p>
            <a:pPr lvl="1"/>
            <a:r>
              <a:rPr lang="en-US" altLang="sv-SE"/>
              <a:t>copy clause</a:t>
            </a:r>
          </a:p>
          <a:p>
            <a:pPr lvl="1"/>
            <a:r>
              <a:rPr lang="en-US" altLang="sv-SE"/>
              <a:t>modify clause</a:t>
            </a:r>
          </a:p>
          <a:p>
            <a:pPr lvl="2"/>
            <a:r>
              <a:rPr lang="en-US" altLang="sv-SE"/>
              <a:t>delete node(s)</a:t>
            </a:r>
          </a:p>
          <a:p>
            <a:pPr lvl="2"/>
            <a:r>
              <a:rPr lang="en-US" altLang="sv-SE"/>
              <a:t>insert node(s)</a:t>
            </a:r>
          </a:p>
          <a:p>
            <a:pPr lvl="2"/>
            <a:r>
              <a:rPr lang="en-US" altLang="sv-SE"/>
              <a:t>rename node</a:t>
            </a:r>
          </a:p>
          <a:p>
            <a:pPr lvl="2"/>
            <a:r>
              <a:rPr lang="en-US" altLang="sv-SE"/>
              <a:t>replace node</a:t>
            </a:r>
          </a:p>
          <a:p>
            <a:pPr lvl="1"/>
            <a:r>
              <a:rPr lang="en-US" altLang="sv-SE"/>
              <a:t>return clause</a:t>
            </a:r>
          </a:p>
        </p:txBody>
      </p:sp>
      <p:sp>
        <p:nvSpPr>
          <p:cNvPr id="25604" name="Content Placeholder 2">
            <a:extLst>
              <a:ext uri="{FF2B5EF4-FFF2-40B4-BE49-F238E27FC236}">
                <a16:creationId xmlns:a16="http://schemas.microsoft.com/office/drawing/2014/main" id="{98D28879-C296-4A2F-8C51-D79B53DE6D0E}"/>
              </a:ext>
            </a:extLst>
          </p:cNvPr>
          <p:cNvSpPr>
            <a:spLocks/>
          </p:cNvSpPr>
          <p:nvPr/>
        </p:nvSpPr>
        <p:spPr bwMode="auto">
          <a:xfrm>
            <a:off x="5168900" y="1052513"/>
            <a:ext cx="4429125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en-US" altLang="sv-SE" sz="2500"/>
          </a:p>
        </p:txBody>
      </p:sp>
      <p:sp>
        <p:nvSpPr>
          <p:cNvPr id="25605" name="Content Placeholder 2">
            <a:extLst>
              <a:ext uri="{FF2B5EF4-FFF2-40B4-BE49-F238E27FC236}">
                <a16:creationId xmlns:a16="http://schemas.microsoft.com/office/drawing/2014/main" id="{B1674101-C9EE-4219-8A76-6E0203A688F6}"/>
              </a:ext>
            </a:extLst>
          </p:cNvPr>
          <p:cNvSpPr>
            <a:spLocks/>
          </p:cNvSpPr>
          <p:nvPr/>
        </p:nvSpPr>
        <p:spPr bwMode="auto">
          <a:xfrm>
            <a:off x="5024438" y="1412875"/>
            <a:ext cx="4429125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insert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before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after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 first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 last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into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replace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(value of) … with …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rename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en-US" altLang="sv-SE" sz="2500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09E0BEA-6285-4A5B-90AC-88EE3F469D1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 DML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C06C0-0E49-42BD-B4E7-A87839016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The whole XML value in a cell must be replaced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UPDATE Person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SET employments = XMLQUERY('transform statement' </a:t>
            </a:r>
            <a:br>
              <a:rPr lang="en-US" dirty="0"/>
            </a:br>
            <a:r>
              <a:rPr lang="en-US" dirty="0"/>
              <a:t>						PASSING employments</a:t>
            </a:r>
            <a:br>
              <a:rPr lang="en-US" dirty="0"/>
            </a:br>
            <a:r>
              <a:rPr lang="en-US" dirty="0"/>
              <a:t>						RETURNING CONTENT)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WHERE …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66232F5-9AB6-429C-9EE4-0716AB051E4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insert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0F17C489-122B-46C9-847C-64B7564CC06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insert node &lt;a&gt;123&lt;/a&gt; as first into $x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151AAD0C-93B8-4372-9C35-505C653AF9C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insert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27064E9F-A763-4BB8-B18E-C36927E2AE8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836613"/>
            <a:ext cx="8958263" cy="5878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insert node &lt;a&gt;123&lt;/a&gt; before $x/a[2]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 sz="1200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  <a:p>
            <a:pPr marL="0" indent="0">
              <a:buFontTx/>
              <a:buNone/>
            </a:pPr>
            <a:endParaRPr lang="en-US" altLang="sv-SE" sz="1200"/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 sz="2000"/>
              <a:t>Buggy in versions prior to 18:</a:t>
            </a:r>
          </a:p>
          <a:p>
            <a:pPr marL="0" indent="0">
              <a:buFontTx/>
              <a:buNone/>
            </a:pPr>
            <a:r>
              <a:rPr lang="en-US" altLang="sv-SE" sz="2000"/>
              <a:t>Didn't work: [text() = 789] or [. = 789]</a:t>
            </a:r>
          </a:p>
          <a:p>
            <a:pPr marL="0" indent="0">
              <a:buFontTx/>
              <a:buNone/>
            </a:pPr>
            <a:r>
              <a:rPr lang="en-US" altLang="sv-SE" sz="2000"/>
              <a:t>Worked: [number(.) = 789] or [string(.) = "789"]</a:t>
            </a:r>
          </a:p>
          <a:p>
            <a:pPr marL="0" indent="0"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6FAF5459-D97C-47C2-8B49-79E71A755E1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insert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5144F418-3AC5-42BB-A98D-3968F8FB119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insert node attribute c {5} into $x/a[2]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 c="5"&gt;789&lt;/a&gt;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0C46AB6-9462-42C8-9189-B21AF0F428B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insert</a:t>
            </a:r>
          </a:p>
        </p:txBody>
      </p:sp>
      <p:sp>
        <p:nvSpPr>
          <p:cNvPr id="77827" name="Content Placeholder 2">
            <a:extLst>
              <a:ext uri="{FF2B5EF4-FFF2-40B4-BE49-F238E27FC236}">
                <a16:creationId xmlns:a16="http://schemas.microsoft.com/office/drawing/2014/main" id="{0E91A5D5-F675-473A-91C7-0EFF7F9E09A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UPDATE Person</a:t>
            </a:r>
            <a:br>
              <a:rPr lang="en-US" altLang="sv-SE" sz="2000" dirty="0"/>
            </a:br>
            <a:r>
              <a:rPr lang="en-US" altLang="sv-SE" sz="2000" dirty="0"/>
              <a:t>SET employments =  XMLQUERY('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copy $ne := $e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modify insert node element employment {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attribute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startdate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 {"2011-09-01"},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attribute employer {"LBM"}} as last into $ne/root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return $ne</a:t>
            </a:r>
            <a:r>
              <a:rPr lang="en-US" altLang="sv-SE" sz="2000" dirty="0"/>
              <a:t>' PASSING employments AS "e" </a:t>
            </a:r>
            <a:br>
              <a:rPr lang="en-US" altLang="sv-SE" sz="2000" dirty="0"/>
            </a:br>
            <a:r>
              <a:rPr lang="en-US" altLang="sv-SE" sz="2000" dirty="0"/>
              <a:t>		RETURNING CONTENT)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="2011-09-01" employer="LBM"/&gt;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84145DCE-9D76-4570-8DBB-289746B1515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delete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DEEF06BE-812A-4A96-8B6F-BB717C97BA1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delete node $x/a[2]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endParaRPr lang="en-US" altLang="sv-SE" sz="2000"/>
          </a:p>
          <a:p>
            <a:pPr marL="0" indent="0">
              <a:buFontTx/>
              <a:buNone/>
            </a:pPr>
            <a:r>
              <a:rPr lang="en-US" altLang="sv-SE" sz="2000"/>
              <a:t>Buggy in versions prior to 18:</a:t>
            </a:r>
          </a:p>
          <a:p>
            <a:pPr marL="0" indent="0">
              <a:buFontTx/>
              <a:buNone/>
            </a:pPr>
            <a:r>
              <a:rPr lang="en-US" altLang="sv-SE" sz="2000"/>
              <a:t>Didn't work: [text() = 789] or [. = 789]</a:t>
            </a:r>
          </a:p>
          <a:p>
            <a:pPr marL="0" indent="0">
              <a:buFontTx/>
              <a:buNone/>
            </a:pPr>
            <a:r>
              <a:rPr lang="en-US" altLang="sv-SE" sz="2000"/>
              <a:t>Worked: [number(.) = 789] or [string(.) = "789"]</a:t>
            </a:r>
          </a:p>
          <a:p>
            <a:pPr marL="0" indent="0"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D3F2A53C-6C1F-434B-9563-C53FD4EA626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delete</a:t>
            </a:r>
          </a:p>
        </p:txBody>
      </p:sp>
      <p:sp>
        <p:nvSpPr>
          <p:cNvPr id="79875" name="Content Placeholder 2">
            <a:extLst>
              <a:ext uri="{FF2B5EF4-FFF2-40B4-BE49-F238E27FC236}">
                <a16:creationId xmlns:a16="http://schemas.microsoft.com/office/drawing/2014/main" id="{CE02F64D-632E-4C16-B416-539B038C297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copy $ne := $e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modify delete node $ne//employment[2]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return $ne</a:t>
            </a:r>
            <a:r>
              <a:rPr lang="en-US" altLang="sv-SE" sz="2000" dirty="0"/>
              <a:t>' PASSING employments AS "e" </a:t>
            </a:r>
            <a:br>
              <a:rPr lang="en-US" altLang="sv-SE" sz="2000" dirty="0"/>
            </a:br>
            <a:r>
              <a:rPr lang="en-US" altLang="sv-SE" sz="2000" dirty="0"/>
              <a:t>		RETURNING CONTENT)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="2011-09-01" employer="LBM"/&gt;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FEB08746-BA2B-408E-8CD2-95F1EF69DDC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delete</a:t>
            </a:r>
          </a:p>
        </p:txBody>
      </p:sp>
      <p:sp>
        <p:nvSpPr>
          <p:cNvPr id="80899" name="Content Placeholder 2">
            <a:extLst>
              <a:ext uri="{FF2B5EF4-FFF2-40B4-BE49-F238E27FC236}">
                <a16:creationId xmlns:a16="http://schemas.microsoft.com/office/drawing/2014/main" id="{BC906A77-B02C-47D6-93B9-EBCA33AF292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UPDATE Person </a:t>
            </a:r>
            <a:br>
              <a:rPr lang="en-US" altLang="sv-SE" sz="2000" dirty="0"/>
            </a:br>
            <a:r>
              <a:rPr lang="en-US" altLang="sv-SE" sz="2000" dirty="0"/>
              <a:t>SET employments =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copy $ne := $e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modify delete node $ne//employment[2]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return $ne</a:t>
            </a:r>
            <a:r>
              <a:rPr lang="en-US" altLang="sv-SE" sz="2000" dirty="0"/>
              <a:t>' PASSING employments AS "e" </a:t>
            </a:r>
            <a:br>
              <a:rPr lang="en-US" altLang="sv-SE" sz="2000" dirty="0"/>
            </a:br>
            <a:r>
              <a:rPr lang="en-US" altLang="sv-SE" sz="2000" dirty="0"/>
              <a:t>				RETURNING CONTENT) 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5F210F72-636E-4EA6-8B58-2ACA7F1C5F8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replace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B5BD692F-0975-416A-A910-581C1D3EE1F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replace node $x/a[2] with &lt;b&gt;123&lt;/b&gt;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&lt;b&gt;123&lt;/b&gt;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 sz="2000"/>
              <a:t>Buggy in versions prior to 18:</a:t>
            </a:r>
          </a:p>
          <a:p>
            <a:pPr marL="0" indent="0">
              <a:buFontTx/>
              <a:buNone/>
            </a:pPr>
            <a:r>
              <a:rPr lang="en-US" altLang="sv-SE" sz="2000"/>
              <a:t>Didn't work: [text() = 789] or [. = 789]</a:t>
            </a:r>
          </a:p>
          <a:p>
            <a:pPr marL="0" indent="0">
              <a:buFontTx/>
              <a:buNone/>
            </a:pPr>
            <a:r>
              <a:rPr lang="en-US" altLang="sv-SE" sz="2000"/>
              <a:t>Worked: [number(.) = 789] or [string(.) = "789"]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B3194395-334A-4827-9C46-17826FF39F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replace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A6C5CCD7-5FE5-4224-9B5D-D6F4A3C5F95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replace value of node $x/a[2] with 123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  <a:p>
            <a:pPr marL="0" indent="0"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4C16C496-5AAB-43E7-9F18-6FE227DAD4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replace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9A946049-243F-4322-AB1C-0ADBC6FA4EF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 b="ccc"&gt;456&lt;/a&gt;&lt;a&gt;789&lt;/a&gt;&lt;/root&gt;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replace node $x/a[1]/@b with attribute f {"ddd"}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 f="ddd"&gt;456&lt;/a&gt;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99E90974-CC18-425E-A0B7-93F0B113FB9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rename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E2EB5B3A-D620-4C6B-BA9B-1E2FC49F7A7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rename node $x/a[2] as "b"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&lt;b&gt;789&lt;/b&gt;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A18A2837-BA77-4810-ADE6-3DACF6CC6C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rename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660510DB-0FFF-4D08-96F5-035178064D2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for $a in $x/a</a:t>
            </a:r>
          </a:p>
          <a:p>
            <a:pPr marL="0" indent="0">
              <a:buFontTx/>
              <a:buNone/>
            </a:pPr>
            <a:r>
              <a:rPr lang="en-US" altLang="sv-SE"/>
              <a:t>	return rename node $a as "b"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Does not work. Returns $x unchanged:</a:t>
            </a:r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0A9BF852-4DA4-402E-8580-1060321A49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rename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0078F438-8AFE-4AB2-AD9A-842C4034DE6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But this works: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(rename node $x/a[1] as "b", </a:t>
            </a:r>
          </a:p>
          <a:p>
            <a:pPr marL="0" indent="0">
              <a:buFontTx/>
              <a:buNone/>
            </a:pPr>
            <a:r>
              <a:rPr lang="en-US" altLang="sv-SE"/>
              <a:t>              rename node $x/a[2] as "b")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Result:</a:t>
            </a:r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&lt;b&gt;456&lt;/b&gt;</a:t>
            </a:r>
            <a:br>
              <a:rPr lang="en-US" altLang="sv-SE"/>
            </a:br>
            <a:r>
              <a:rPr lang="en-US" altLang="sv-SE"/>
              <a:t>	&lt;b&gt;789&lt;/b&gt;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76590E76-D015-4AA9-A117-A36D0CB36E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- rename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511557C5-3198-4031-89CE-1792EF67856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But this does not work: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for $i in 1 to count($x/a)</a:t>
            </a:r>
          </a:p>
          <a:p>
            <a:pPr marL="0" indent="0">
              <a:buFontTx/>
              <a:buNone/>
            </a:pPr>
            <a:r>
              <a:rPr lang="en-US" altLang="sv-SE"/>
              <a:t>	return rename node $x/a[position() = $i] as "b"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The result is unchanged:</a:t>
            </a:r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20D9E802-D419-48C3-B0F1-EC4FB4FE3F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XMLTYPE methods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20C4492B-B473-4803-BFB8-EC6C316C8BB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For XML objects in a column, the column name must be qualified:</a:t>
            </a:r>
          </a:p>
          <a:p>
            <a:pPr lvl="1"/>
            <a:r>
              <a:rPr lang="en-US" altLang="sv-SE"/>
              <a:t>table-alias.column.method()</a:t>
            </a:r>
          </a:p>
          <a:p>
            <a:r>
              <a:rPr lang="en-US" altLang="sv-SE"/>
              <a:t>Most methods correspond to functions where the XML object is the first argument. Example:</a:t>
            </a:r>
          </a:p>
          <a:p>
            <a:pPr lvl="1"/>
            <a:r>
              <a:rPr lang="en-US" altLang="sv-SE"/>
              <a:t>EXTRACT(xml-object, xpath-expression)</a:t>
            </a:r>
          </a:p>
          <a:p>
            <a:pPr lvl="1"/>
            <a:r>
              <a:rPr lang="en-US" altLang="sv-SE"/>
              <a:t>xml-object.extract(xpath-expression)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AE055079-B228-4794-A65C-88EA4721B0E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extract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03CADC1C-27CD-45B7-805D-2F1F3AB2B2E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Corresponds to the function EXTRACT</a:t>
            </a:r>
          </a:p>
          <a:p>
            <a:r>
              <a:rPr lang="en-US" altLang="sv-SE"/>
              <a:t>Returns XML based on an XPath expression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EXTRACT(employments, '//employment[1]'), </a:t>
            </a:r>
            <a:br>
              <a:rPr lang="en-US" altLang="sv-SE"/>
            </a:br>
            <a:r>
              <a:rPr lang="en-US" altLang="sv-SE"/>
              <a:t>	p.employments.extract('//employment[1]') </a:t>
            </a:r>
            <a:br>
              <a:rPr lang="en-US" altLang="sv-SE"/>
            </a:br>
            <a:r>
              <a:rPr lang="en-US" altLang="sv-SE"/>
              <a:t>FROM Person p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The two columns in the result are identical.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AF9E85AC-2700-4E5A-A9C4-71643247C37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existsNode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39D49866-3D84-4845-9AB3-CD45427AD40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Corresponds to the function EXISTSNODE</a:t>
            </a:r>
          </a:p>
          <a:p>
            <a:r>
              <a:rPr lang="en-US" altLang="sv-SE"/>
              <a:t>Checks if an XPath expression matches at least one node</a:t>
            </a:r>
          </a:p>
          <a:p>
            <a:pPr lvl="1"/>
            <a:r>
              <a:rPr lang="en-US" altLang="sv-SE"/>
              <a:t>Returns 1 (true) or 0 (false)</a:t>
            </a:r>
          </a:p>
          <a:p>
            <a:pPr lvl="1"/>
            <a:endParaRPr lang="en-US" altLang="sv-SE"/>
          </a:p>
          <a:p>
            <a:pPr>
              <a:buFontTx/>
              <a:buNone/>
            </a:pPr>
            <a:r>
              <a:rPr lang="en-US" altLang="sv-SE" sz="1800"/>
              <a:t>	SELECT name,  </a:t>
            </a:r>
            <a:br>
              <a:rPr lang="en-US" altLang="sv-SE" sz="1800"/>
            </a:br>
            <a:r>
              <a:rPr lang="en-US" altLang="sv-SE" sz="1800"/>
              <a:t>	EXISTSNODE(employments, '//employment[@employer="ABB"]'), </a:t>
            </a:r>
            <a:br>
              <a:rPr lang="en-US" altLang="sv-SE" sz="1800"/>
            </a:br>
            <a:r>
              <a:rPr lang="en-US" altLang="sv-SE" sz="1800"/>
              <a:t>	p.employments.existsNode('//employment[@employer="ABB"]') </a:t>
            </a:r>
            <a:br>
              <a:rPr lang="en-US" altLang="sv-SE" sz="1800"/>
            </a:br>
            <a:r>
              <a:rPr lang="en-US" altLang="sv-SE" sz="1800"/>
              <a:t>FROM Person p</a:t>
            </a:r>
          </a:p>
          <a:p>
            <a:pPr>
              <a:buFontTx/>
              <a:buNone/>
            </a:pPr>
            <a:endParaRPr lang="en-US" altLang="sv-SE" sz="1800"/>
          </a:p>
          <a:p>
            <a:pPr>
              <a:buFontTx/>
              <a:buNone/>
            </a:pPr>
            <a:r>
              <a:rPr lang="en-US" altLang="sv-SE" sz="1800"/>
              <a:t>	John Higgins		1	1</a:t>
            </a:r>
            <a:br>
              <a:rPr lang="en-US" altLang="sv-SE" sz="1800"/>
            </a:br>
            <a:r>
              <a:rPr lang="en-US" altLang="sv-SE" sz="1800"/>
              <a:t>Stephen Hendry		1	1</a:t>
            </a:r>
            <a:br>
              <a:rPr lang="en-US" altLang="sv-SE" sz="1800"/>
            </a:br>
            <a:r>
              <a:rPr lang="en-US" altLang="sv-SE" sz="1800"/>
              <a:t>Matthew Stevens		0	0</a:t>
            </a:r>
            <a:br>
              <a:rPr lang="en-US" altLang="sv-SE" sz="1800"/>
            </a:br>
            <a:r>
              <a:rPr lang="en-US" altLang="sv-SE" sz="1800"/>
              <a:t>Ronnie O'Sullivan		0	0</a:t>
            </a:r>
            <a:br>
              <a:rPr lang="en-US" altLang="sv-SE" sz="1800"/>
            </a:br>
            <a:r>
              <a:rPr lang="en-US" altLang="sv-SE" sz="1800"/>
              <a:t>Ken Doherty		1	1</a:t>
            </a:r>
            <a:br>
              <a:rPr lang="en-US" altLang="sv-SE" sz="1800"/>
            </a:br>
            <a:r>
              <a:rPr lang="en-US" altLang="sv-SE" sz="1800"/>
              <a:t>Steve Davis			1	1</a:t>
            </a:r>
            <a:br>
              <a:rPr lang="en-US" altLang="sv-SE" sz="1800"/>
            </a:br>
            <a:r>
              <a:rPr lang="en-US" altLang="sv-SE" sz="1800"/>
              <a:t>Paul Hunter			0	0</a:t>
            </a:r>
            <a:br>
              <a:rPr lang="en-US" altLang="sv-SE" sz="1800"/>
            </a:br>
            <a:r>
              <a:rPr lang="en-US" altLang="sv-SE" sz="1800"/>
              <a:t>Neil Robertson		1	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82DAF3EC-73D9-4C90-BEF5-B4C831401F4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transform 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8235B606-C7EB-4695-BA8F-3B1945A78E9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Corresponds to the function XMLTRANSFORM</a:t>
            </a:r>
          </a:p>
          <a:p>
            <a:pPr lvl="1"/>
            <a:r>
              <a:rPr lang="en-US" altLang="sv-SE"/>
              <a:t>Does not accept the XSLT document as a string</a:t>
            </a:r>
            <a:br>
              <a:rPr lang="en-US" altLang="sv-SE"/>
            </a:br>
            <a:endParaRPr lang="en-US" altLang="sv-SE"/>
          </a:p>
          <a:p>
            <a:pPr>
              <a:buFontTx/>
              <a:buNone/>
            </a:pPr>
            <a:r>
              <a:rPr lang="en-US" altLang="sv-SE" sz="1600"/>
              <a:t>	SELECT p.employments.transform(XMLTYPE('</a:t>
            </a:r>
            <a:br>
              <a:rPr lang="en-US" altLang="sv-SE" sz="1600"/>
            </a:br>
            <a:r>
              <a:rPr lang="en-US" altLang="sv-SE" sz="1600"/>
              <a:t>&lt;xsl:transform xmlns:xsl="http://www.w3.org/1999/XSL/Transform" version="1.0"&gt;</a:t>
            </a:r>
            <a:br>
              <a:rPr lang="en-US" altLang="sv-SE" sz="1600"/>
            </a:br>
            <a:r>
              <a:rPr lang="en-US" altLang="sv-SE" sz="1600"/>
              <a:t>   &lt;xsl:output method="xml"/&gt;</a:t>
            </a:r>
            <a:br>
              <a:rPr lang="en-US" altLang="sv-SE" sz="1600"/>
            </a:br>
            <a:r>
              <a:rPr lang="en-US" altLang="sv-SE" sz="1600"/>
              <a:t>   &lt;xsl:template match="/"&gt;</a:t>
            </a:r>
            <a:br>
              <a:rPr lang="en-US" altLang="sv-SE" sz="1600"/>
            </a:br>
            <a:r>
              <a:rPr lang="en-US" altLang="sv-SE" sz="1600"/>
              <a:t>      &lt;xsl:element name="Employers"&gt;</a:t>
            </a:r>
            <a:br>
              <a:rPr lang="en-US" altLang="sv-SE" sz="1600"/>
            </a:br>
            <a:r>
              <a:rPr lang="en-US" altLang="sv-SE" sz="1600"/>
              <a:t>         &lt;xsl:for-each select="//employment/@employer"&gt;</a:t>
            </a:r>
            <a:br>
              <a:rPr lang="en-US" altLang="sv-SE" sz="1600"/>
            </a:br>
            <a:r>
              <a:rPr lang="en-US" altLang="sv-SE" sz="1600"/>
              <a:t>          &lt;xsl:element name="Employer"&gt;&lt;xsl:value-of select="."/&gt;&lt;/xsl:element&gt;</a:t>
            </a:r>
            <a:br>
              <a:rPr lang="en-US" altLang="sv-SE" sz="1600"/>
            </a:br>
            <a:r>
              <a:rPr lang="en-US" altLang="sv-SE" sz="1600"/>
              <a:t>         &lt;/xsl:for-each&gt;</a:t>
            </a:r>
            <a:br>
              <a:rPr lang="en-US" altLang="sv-SE" sz="1600"/>
            </a:br>
            <a:r>
              <a:rPr lang="en-US" altLang="sv-SE" sz="1600"/>
              <a:t>      &lt;/xsl:element&gt;</a:t>
            </a:r>
            <a:br>
              <a:rPr lang="en-US" altLang="sv-SE" sz="1600"/>
            </a:br>
            <a:r>
              <a:rPr lang="en-US" altLang="sv-SE" sz="1600"/>
              <a:t>   &lt;/xsl:template&gt;</a:t>
            </a:r>
            <a:br>
              <a:rPr lang="en-US" altLang="sv-SE" sz="1600"/>
            </a:br>
            <a:r>
              <a:rPr lang="en-US" altLang="sv-SE" sz="1600"/>
              <a:t>&lt;/xsl:transform&gt;'))</a:t>
            </a:r>
            <a:br>
              <a:rPr lang="en-US" altLang="sv-SE" sz="1600"/>
            </a:br>
            <a:r>
              <a:rPr lang="en-US" altLang="sv-SE" sz="1600"/>
              <a:t>FROM Person p</a:t>
            </a:r>
            <a:br>
              <a:rPr lang="en-US" altLang="sv-SE" sz="1600"/>
            </a:br>
            <a:r>
              <a:rPr lang="en-US" altLang="sv-SE" sz="1600"/>
              <a:t>WHERE name = 'Stephen Hendry'</a:t>
            </a:r>
          </a:p>
          <a:p>
            <a:pPr>
              <a:buFontTx/>
              <a:buNone/>
            </a:pPr>
            <a:r>
              <a:rPr lang="en-US" altLang="sv-SE" sz="1600"/>
              <a:t>	</a:t>
            </a:r>
            <a:br>
              <a:rPr lang="en-US" altLang="sv-SE" sz="1600"/>
            </a:br>
            <a:r>
              <a:rPr lang="en-US" altLang="sv-SE" sz="1600"/>
              <a:t>&lt;Employers&gt;</a:t>
            </a:r>
            <a:br>
              <a:rPr lang="en-US" altLang="sv-SE" sz="1600"/>
            </a:br>
            <a:r>
              <a:rPr lang="en-US" altLang="sv-SE" sz="1600"/>
              <a:t>  &lt;Employer&gt;ABB&lt;/Employer&gt;</a:t>
            </a:r>
            <a:br>
              <a:rPr lang="en-US" altLang="sv-SE" sz="1600"/>
            </a:br>
            <a:r>
              <a:rPr lang="en-US" altLang="sv-SE" sz="1600"/>
              <a:t>  &lt;Employer&gt;UPC&lt;/Employer&gt;</a:t>
            </a:r>
            <a:br>
              <a:rPr lang="en-US" altLang="sv-SE" sz="1600"/>
            </a:br>
            <a:r>
              <a:rPr lang="en-US" altLang="sv-SE" sz="1600"/>
              <a:t>  &lt;Employer&gt;ABB&lt;/Employer&gt;</a:t>
            </a:r>
            <a:br>
              <a:rPr lang="en-US" altLang="sv-SE" sz="1600"/>
            </a:br>
            <a:r>
              <a:rPr lang="en-US" altLang="sv-SE" sz="1600"/>
              <a:t>&lt;/Employers&gt;</a:t>
            </a:r>
          </a:p>
          <a:p>
            <a:pPr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72D174D6-947F-43A1-97F5-91BA1CD85B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get…Val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CF0C7DB0-D666-498B-9EF6-EDC38E13FD8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Methods for converting to other data types</a:t>
            </a:r>
          </a:p>
          <a:p>
            <a:pPr lvl="1"/>
            <a:r>
              <a:rPr lang="en-US" altLang="sv-SE"/>
              <a:t>getNumberVal</a:t>
            </a:r>
          </a:p>
          <a:p>
            <a:pPr lvl="1"/>
            <a:r>
              <a:rPr lang="en-US" altLang="sv-SE"/>
              <a:t>getStringVal Deprecated. Replaced by SQL/XML:s XMLSERIALIZE</a:t>
            </a:r>
          </a:p>
          <a:p>
            <a:pPr lvl="1"/>
            <a:r>
              <a:rPr lang="en-US" altLang="sv-SE"/>
              <a:t>getBLOBVal Deprecated. Replaced by SQL/XML:s XMLSERIALIZE</a:t>
            </a:r>
          </a:p>
          <a:p>
            <a:pPr lvl="1"/>
            <a:r>
              <a:rPr lang="en-US" altLang="sv-SE"/>
              <a:t>getCLOBVal Deprecated. Replaced by SQL/XML:s XMLSERIALIZE</a:t>
            </a:r>
          </a:p>
          <a:p>
            <a:r>
              <a:rPr lang="en-US" altLang="sv-SE"/>
              <a:t>Return the value of the node or the node as a value of the corresponding type</a:t>
            </a:r>
          </a:p>
          <a:p>
            <a:pPr lvl="1"/>
            <a:r>
              <a:rPr lang="en-US" altLang="sv-SE"/>
              <a:t>getNumberVal requires that the node's value is compatible.</a:t>
            </a:r>
          </a:p>
          <a:p>
            <a:pPr lvl="1"/>
            <a:r>
              <a:rPr lang="en-US" altLang="sv-SE"/>
              <a:t>Behave differently with attribute nodes and element nodes or text nodes.</a:t>
            </a:r>
          </a:p>
          <a:p>
            <a:pPr>
              <a:buFontTx/>
              <a:buNone/>
            </a:pPr>
            <a:endParaRPr lang="en-US" altLang="sv-SE" sz="1200"/>
          </a:p>
          <a:p>
            <a:pPr>
              <a:buFontTx/>
              <a:buNone/>
            </a:pPr>
            <a:r>
              <a:rPr lang="en-US" altLang="sv-SE" sz="1800"/>
              <a:t>	SELECT XMLTYPE('&lt;a v="44"&gt;55&lt;/a&gt;').extract('//@v').getNumberVal() </a:t>
            </a:r>
            <a:br>
              <a:rPr lang="en-US" altLang="sv-SE" sz="1800"/>
            </a:br>
            <a:r>
              <a:rPr lang="en-US" altLang="sv-SE" sz="1800"/>
              <a:t>FROM dual</a:t>
            </a:r>
          </a:p>
          <a:p>
            <a:pPr>
              <a:buFontTx/>
              <a:buNone/>
            </a:pPr>
            <a:endParaRPr lang="en-US" altLang="sv-SE" sz="1800"/>
          </a:p>
          <a:p>
            <a:pPr>
              <a:buFontTx/>
              <a:buNone/>
            </a:pPr>
            <a:r>
              <a:rPr lang="en-US" altLang="sv-SE" sz="1800"/>
              <a:t>	SELECT XMLTYPE('&lt;a v="44"&gt;55&lt;/a&gt;').extract('//text()').getNumberVal() </a:t>
            </a:r>
            <a:br>
              <a:rPr lang="en-US" altLang="sv-SE" sz="1800"/>
            </a:br>
            <a:r>
              <a:rPr lang="en-US" altLang="sv-SE" sz="1800"/>
              <a:t>FROM dual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9B5ECDD5-5826-45CC-8D73-648CB10E22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getRootElement</a:t>
            </a:r>
          </a:p>
        </p:txBody>
      </p:sp>
      <p:sp>
        <p:nvSpPr>
          <p:cNvPr id="92163" name="Content Placeholder 2">
            <a:extLst>
              <a:ext uri="{FF2B5EF4-FFF2-40B4-BE49-F238E27FC236}">
                <a16:creationId xmlns:a16="http://schemas.microsoft.com/office/drawing/2014/main" id="{899F7E0D-EC01-41DA-91FB-BCF61DD8791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00025" y="908050"/>
            <a:ext cx="9505950" cy="580707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Returns the name of the root element</a:t>
            </a:r>
          </a:p>
          <a:p>
            <a:pPr lvl="1">
              <a:defRPr/>
            </a:pPr>
            <a:r>
              <a:rPr lang="en-US" altLang="sv-SE" dirty="0"/>
              <a:t>NULL if the XML object is a fragment</a:t>
            </a:r>
          </a:p>
          <a:p>
            <a:pPr lvl="1">
              <a:defRPr/>
            </a:pPr>
            <a:r>
              <a:rPr lang="en-US" altLang="sv-SE" dirty="0"/>
              <a:t>Deprecated. Replaced by the XQuery function local-name</a:t>
            </a:r>
          </a:p>
          <a:p>
            <a:pPr lvl="3"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sz="2000" dirty="0"/>
              <a:t>	SELECT XMLTYPE('&lt;</a:t>
            </a:r>
            <a:r>
              <a:rPr lang="en-US" altLang="sv-SE" sz="2000" dirty="0" err="1"/>
              <a:t>TheRoot</a:t>
            </a:r>
            <a:r>
              <a:rPr lang="en-US" altLang="sv-SE" sz="2000" dirty="0"/>
              <a:t> /&gt;').</a:t>
            </a:r>
            <a:r>
              <a:rPr lang="en-US" altLang="sv-SE" sz="2000" dirty="0" err="1"/>
              <a:t>getRootElement</a:t>
            </a:r>
            <a:r>
              <a:rPr lang="en-US" altLang="sv-SE" sz="2000" dirty="0"/>
              <a:t>() </a:t>
            </a:r>
            <a:br>
              <a:rPr lang="en-US" altLang="sv-SE" sz="2000" dirty="0"/>
            </a:br>
            <a:r>
              <a:rPr lang="en-US" altLang="sv-SE" sz="2000" dirty="0"/>
              <a:t>FROM dual</a:t>
            </a:r>
            <a:br>
              <a:rPr lang="en-US" altLang="sv-SE" sz="2000" dirty="0"/>
            </a:br>
            <a:br>
              <a:rPr lang="en-US" altLang="sv-SE" sz="2000" dirty="0"/>
            </a:br>
            <a:r>
              <a:rPr lang="en-US" altLang="sv-SE" sz="2000" dirty="0"/>
              <a:t>Returns "</a:t>
            </a:r>
            <a:r>
              <a:rPr lang="en-US" altLang="sv-SE" sz="2000" dirty="0" err="1"/>
              <a:t>TheRoot</a:t>
            </a:r>
            <a:r>
              <a:rPr lang="en-US" altLang="sv-SE" sz="2000" dirty="0"/>
              <a:t>"</a:t>
            </a:r>
            <a:br>
              <a:rPr lang="en-US" altLang="sv-SE" sz="2000" dirty="0"/>
            </a:br>
            <a:br>
              <a:rPr lang="en-US" altLang="sv-SE" sz="2000" dirty="0"/>
            </a:br>
            <a:r>
              <a:rPr lang="en-US" altLang="sv-SE" sz="2000" dirty="0"/>
              <a:t>SELECT EXTRACT(XMLTYPE('&lt;a&gt;&lt;b/&gt;&lt;b/&gt;&lt;/a&gt;'),'//b').</a:t>
            </a:r>
            <a:r>
              <a:rPr lang="en-US" altLang="sv-SE" sz="2000" dirty="0" err="1"/>
              <a:t>getRootElement</a:t>
            </a:r>
            <a:r>
              <a:rPr lang="en-US" altLang="sv-SE" sz="2000" dirty="0"/>
              <a:t>() </a:t>
            </a:r>
            <a:br>
              <a:rPr lang="en-US" altLang="sv-SE" sz="2000" dirty="0"/>
            </a:br>
            <a:r>
              <a:rPr lang="en-US" altLang="sv-SE" sz="2000" dirty="0"/>
              <a:t>FROM dual</a:t>
            </a:r>
          </a:p>
          <a:p>
            <a:pPr>
              <a:buFontTx/>
              <a:buNone/>
              <a:defRPr/>
            </a:pPr>
            <a:r>
              <a:rPr lang="en-US" altLang="sv-SE" sz="2000" dirty="0"/>
              <a:t>	or</a:t>
            </a:r>
          </a:p>
          <a:p>
            <a:pPr>
              <a:buFontTx/>
              <a:buNone/>
              <a:defRPr/>
            </a:pPr>
            <a:r>
              <a:rPr lang="en-US" altLang="sv-SE" sz="2000" dirty="0"/>
              <a:t>	SELECT XMLQUERY('for $a in (1,2) return &lt;b/&gt;' </a:t>
            </a:r>
            <a:br>
              <a:rPr lang="en-US" altLang="sv-SE" sz="2000" dirty="0"/>
            </a:br>
            <a:r>
              <a:rPr lang="en-US" altLang="sv-SE" sz="2000" dirty="0"/>
              <a:t>			        RETURNING CONTENT).</a:t>
            </a:r>
            <a:r>
              <a:rPr lang="en-US" altLang="sv-SE" sz="2000" dirty="0" err="1"/>
              <a:t>getRootElement</a:t>
            </a:r>
            <a:r>
              <a:rPr lang="en-US" altLang="sv-SE" sz="2000" dirty="0"/>
              <a:t>() </a:t>
            </a:r>
            <a:br>
              <a:rPr lang="en-US" altLang="sv-SE" sz="2000" dirty="0"/>
            </a:br>
            <a:r>
              <a:rPr lang="en-US" altLang="sv-SE" sz="2000" dirty="0"/>
              <a:t>FROM dual</a:t>
            </a:r>
            <a:br>
              <a:rPr lang="en-US" altLang="sv-SE" sz="2000" dirty="0"/>
            </a:br>
            <a:br>
              <a:rPr lang="en-US" altLang="sv-SE" sz="2000" dirty="0"/>
            </a:br>
            <a:r>
              <a:rPr lang="en-US" altLang="sv-SE" sz="2000" dirty="0"/>
              <a:t>Return NULL</a:t>
            </a:r>
          </a:p>
          <a:p>
            <a:pPr>
              <a:buFontTx/>
              <a:buNone/>
              <a:defRPr/>
            </a:pPr>
            <a:br>
              <a:rPr lang="en-US" altLang="sv-SE" sz="1200" dirty="0"/>
            </a:br>
            <a:r>
              <a:rPr lang="en-US" altLang="sv-SE" sz="2000" dirty="0">
                <a:solidFill>
                  <a:schemeClr val="bg2">
                    <a:lumMod val="75000"/>
                  </a:schemeClr>
                </a:solidFill>
              </a:rPr>
              <a:t>XMLTYPE('&lt;b/&gt;&lt;b/&gt;') does not work!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EF1D81F2-09A6-466F-A9BC-8AF2E5C73D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getSchemaURL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AB58A848-95DD-4889-9CDC-D016C9AC238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Returns the URL to the XML Schema of the XML document</a:t>
            </a:r>
          </a:p>
          <a:p>
            <a:pPr lvl="1"/>
            <a:r>
              <a:rPr lang="en-US" altLang="sv-SE"/>
              <a:t>NULL if no schema is associated</a:t>
            </a:r>
          </a:p>
          <a:p>
            <a:pPr>
              <a:buFontTx/>
              <a:buNone/>
            </a:pPr>
            <a:r>
              <a:rPr lang="en-US" altLang="sv-SE"/>
              <a:t>	</a:t>
            </a:r>
          </a:p>
          <a:p>
            <a:pPr>
              <a:buFontTx/>
              <a:buNone/>
            </a:pPr>
            <a:r>
              <a:rPr lang="en-US" altLang="sv-SE" sz="1800"/>
              <a:t>	SELECT XMLTYPE('&lt;a /&gt;').getSchemaURL() </a:t>
            </a:r>
            <a:br>
              <a:rPr lang="en-US" altLang="sv-SE" sz="1800"/>
            </a:br>
            <a:r>
              <a:rPr lang="en-US" altLang="sv-SE" sz="1800"/>
              <a:t>FROM dual</a:t>
            </a:r>
          </a:p>
          <a:p>
            <a:pPr>
              <a:buFontTx/>
              <a:buNone/>
            </a:pPr>
            <a:endParaRPr lang="en-US" altLang="sv-SE" sz="1800"/>
          </a:p>
          <a:p>
            <a:pPr>
              <a:buFontTx/>
              <a:buNone/>
            </a:pPr>
            <a:r>
              <a:rPr lang="en-US" altLang="sv-SE" sz="1800"/>
              <a:t>	Returns NULL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351BAFD9-C2E3-4D6D-A8EA-CBC5B836095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schema methods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6ECFAB00-389A-44FC-99F8-56163C9BB4A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isSchemaValid</a:t>
            </a:r>
          </a:p>
          <a:p>
            <a:pPr lvl="1"/>
            <a:r>
              <a:rPr lang="en-US" altLang="sv-SE"/>
              <a:t>Corresponds to the function XMLISVALID</a:t>
            </a:r>
          </a:p>
          <a:p>
            <a:pPr lvl="1"/>
            <a:r>
              <a:rPr lang="en-US" altLang="sv-SE"/>
              <a:t>Possible to specify an XML Schema</a:t>
            </a:r>
          </a:p>
          <a:p>
            <a:pPr lvl="1"/>
            <a:r>
              <a:rPr lang="en-US" altLang="sv-SE"/>
              <a:t>Returns the result (1 or 0)</a:t>
            </a:r>
          </a:p>
          <a:p>
            <a:r>
              <a:rPr lang="en-US" altLang="sv-SE"/>
              <a:t>isSchemaValidated</a:t>
            </a:r>
          </a:p>
          <a:p>
            <a:pPr lvl="1"/>
            <a:r>
              <a:rPr lang="en-US" altLang="sv-SE"/>
              <a:t>returns the stored value</a:t>
            </a:r>
          </a:p>
          <a:p>
            <a:r>
              <a:rPr lang="en-US" altLang="sv-SE"/>
              <a:t>isSchemaBased</a:t>
            </a:r>
          </a:p>
          <a:p>
            <a:pPr lvl="1"/>
            <a:r>
              <a:rPr lang="en-US" altLang="sv-SE"/>
              <a:t>returns 0 or 1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F1C0C486-2217-4138-9E42-65F97E22581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isFragment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D2451D81-734B-46EE-8A06-44BBECFD4C1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Checks if an XML value is a fragment or a document</a:t>
            </a:r>
          </a:p>
          <a:p>
            <a:pPr lvl="1"/>
            <a:r>
              <a:rPr lang="en-US" altLang="sv-SE"/>
              <a:t>Returns 1 (fragment) or 0 (document)</a:t>
            </a:r>
          </a:p>
          <a:p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XMLQUERY('for $a in (1,2) return &lt;b/&gt;' </a:t>
            </a:r>
            <a:br>
              <a:rPr lang="en-US" altLang="sv-SE" sz="2000"/>
            </a:br>
            <a:r>
              <a:rPr lang="en-US" altLang="sv-SE" sz="2000"/>
              <a:t>			       RETURNING CONTENT).isFragment() </a:t>
            </a:r>
            <a:br>
              <a:rPr lang="en-US" altLang="sv-SE" sz="2000"/>
            </a:br>
            <a:r>
              <a:rPr lang="en-US" altLang="sv-SE" sz="2000"/>
              <a:t>FROM dual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Returns 1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SELECT XMLTYPE('&lt;a&gt;&lt;b/&gt;&lt;b/&gt;&lt;/a&gt;').isFragment() </a:t>
            </a:r>
            <a:br>
              <a:rPr lang="en-US" altLang="sv-SE" sz="2000"/>
            </a:br>
            <a:r>
              <a:rPr lang="en-US" altLang="sv-SE" sz="2000"/>
              <a:t>FROM dual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Returns 0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238C34C0-06E2-4DA2-BDBA-4F867BB987A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ora:view </a:t>
            </a: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AB4A7A70-D69C-488F-9D5C-C73AEEA0813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08050"/>
            <a:ext cx="8958262" cy="5592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Oracle-specific XQuery function</a:t>
            </a:r>
          </a:p>
          <a:p>
            <a:pPr lvl="1"/>
            <a:r>
              <a:rPr lang="en-US" altLang="sv-SE"/>
              <a:t>takes the name of a table/view (qualified with a schema if necessary)</a:t>
            </a:r>
          </a:p>
          <a:p>
            <a:pPr lvl="1"/>
            <a:r>
              <a:rPr lang="en-US" altLang="sv-SE"/>
              <a:t>returns an XML fragment where</a:t>
            </a:r>
          </a:p>
          <a:p>
            <a:pPr lvl="2"/>
            <a:r>
              <a:rPr lang="en-US" altLang="sv-SE"/>
              <a:t>each row is a ROW element</a:t>
            </a:r>
          </a:p>
          <a:p>
            <a:pPr lvl="2"/>
            <a:r>
              <a:rPr lang="en-US" altLang="sv-SE"/>
              <a:t>each column is an element with the column name as the element name and the value as a text node</a:t>
            </a:r>
          </a:p>
          <a:p>
            <a:pPr>
              <a:buFontTx/>
              <a:buNone/>
            </a:pPr>
            <a:r>
              <a:rPr lang="en-US" altLang="sv-SE" sz="2000"/>
              <a:t>	SELECT XMLQUERY('ora:view("person")' RETURNING CONTENT) </a:t>
            </a:r>
            <a:br>
              <a:rPr lang="en-US" altLang="sv-SE" sz="2000"/>
            </a:br>
            <a:r>
              <a:rPr lang="en-US" altLang="sv-SE" sz="2000"/>
              <a:t>FROM dual</a:t>
            </a:r>
            <a:br>
              <a:rPr lang="en-US" altLang="sv-SE" sz="2000"/>
            </a:br>
            <a:endParaRPr lang="en-US" altLang="sv-SE" sz="2000"/>
          </a:p>
          <a:p>
            <a:pPr>
              <a:buFontTx/>
              <a:buNone/>
            </a:pPr>
            <a:r>
              <a:rPr lang="en-US" altLang="sv-SE" sz="1100"/>
              <a:t>&lt;ROW&gt;&lt;PID&gt;1&lt;/PID&gt;&lt;NAME&gt;John Higgins&lt;/NAME&gt;&lt;YEAROFBIRTH&gt;1975&lt;/YEAROFBIRTH&gt;&lt;EMPLOYMENTS&gt;&lt;root&gt;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startdate="2001-08-20" enddate="2009-02-28" employer="ABB"/&gt;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startdate="2009-04-15" employer="UPC"/&gt;</a:t>
            </a:r>
          </a:p>
          <a:p>
            <a:pPr>
              <a:buFontTx/>
              <a:buNone/>
            </a:pPr>
            <a:r>
              <a:rPr lang="en-US" altLang="sv-SE" sz="1100"/>
              <a:t>&lt;/root&gt;</a:t>
            </a:r>
          </a:p>
          <a:p>
            <a:pPr>
              <a:buFontTx/>
              <a:buNone/>
            </a:pPr>
            <a:r>
              <a:rPr lang="en-US" altLang="sv-SE" sz="1100"/>
              <a:t>&lt;/EMPLOYMENTS&gt;&lt;/ROW&gt;</a:t>
            </a:r>
          </a:p>
          <a:p>
            <a:pPr>
              <a:buFontTx/>
              <a:buNone/>
            </a:pPr>
            <a:r>
              <a:rPr lang="en-US" altLang="sv-SE" sz="1100"/>
              <a:t>&lt;ROW&gt;&lt;PID&gt;2&lt;/PID&gt;&lt;NAME&gt;Stephen Hendry&lt;/NAME&gt;&lt;YEAROFBIRTH&gt;1973&lt;/YEAROFBIRTH&gt;&lt;EMPLOYMENTS&gt;&lt;root&gt;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startdate="2002-08-20" enddate="2003-06-30" employer="ABB"/&gt;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startdate="2003-08-01" employer="UPC"/&gt;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startdate="2006-11-01" employer="ABB"/&gt;</a:t>
            </a:r>
          </a:p>
          <a:p>
            <a:pPr>
              <a:buFontTx/>
              <a:buNone/>
            </a:pPr>
            <a:r>
              <a:rPr lang="en-US" altLang="sv-SE" sz="1100"/>
              <a:t>&lt;/root&gt;</a:t>
            </a:r>
          </a:p>
          <a:p>
            <a:pPr>
              <a:buFontTx/>
              <a:buNone/>
            </a:pPr>
            <a:r>
              <a:rPr lang="en-US" altLang="sv-SE" sz="1100"/>
              <a:t>&lt;/EMPLOYMENTS&gt;&lt;/ROW&gt;</a:t>
            </a:r>
          </a:p>
          <a:p>
            <a:pPr>
              <a:buFontTx/>
              <a:buNone/>
            </a:pPr>
            <a:r>
              <a:rPr lang="en-US" altLang="sv-SE" sz="1100"/>
              <a:t>…</a:t>
            </a:r>
            <a:endParaRPr lang="en-US" altLang="sv-SE" sz="20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CC239356-CEC1-402C-999C-AF400331E9A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ora:view </a:t>
            </a:r>
          </a:p>
        </p:txBody>
      </p:sp>
      <p:sp>
        <p:nvSpPr>
          <p:cNvPr id="97283" name="Content Placeholder 2">
            <a:extLst>
              <a:ext uri="{FF2B5EF4-FFF2-40B4-BE49-F238E27FC236}">
                <a16:creationId xmlns:a16="http://schemas.microsoft.com/office/drawing/2014/main" id="{BAFC6958-06AE-4B22-90C4-C040F0E97B8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for $r in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ora:view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("person")/ROW[PID = (1,2,3)]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let $pd := $r/PID | $r/NAME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return element Person {$pd}</a:t>
            </a:r>
            <a:r>
              <a:rPr lang="en-US" altLang="sv-SE" sz="2000" dirty="0"/>
              <a:t>'  </a:t>
            </a:r>
            <a:br>
              <a:rPr lang="en-US" altLang="sv-SE" sz="2000" dirty="0"/>
            </a:br>
            <a:r>
              <a:rPr lang="en-US" altLang="sv-SE" sz="2000" dirty="0"/>
              <a:t>			RETURNING CONTENT) </a:t>
            </a:r>
            <a:br>
              <a:rPr lang="en-US" altLang="sv-SE" sz="2000" dirty="0"/>
            </a:br>
            <a:r>
              <a:rPr lang="en-US" altLang="sv-SE" sz="2000" dirty="0"/>
              <a:t>FROM dual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&lt;Person&gt;&lt;PID&gt;1&lt;/PID&gt;&lt;NAME&gt;John Higgins&lt;/NAME&gt;&lt;/Person&gt;</a:t>
            </a:r>
            <a:br>
              <a:rPr lang="en-US" altLang="sv-SE" sz="2000" dirty="0"/>
            </a:br>
            <a:r>
              <a:rPr lang="en-US" altLang="sv-SE" sz="2000" dirty="0"/>
              <a:t>&lt;Person&gt;&lt;PID&gt;2&lt;/PID&gt;&lt;NAME&gt;Stephen Hendry&lt;/NAME&gt;&lt;/Person&gt;</a:t>
            </a:r>
            <a:br>
              <a:rPr lang="en-US" altLang="sv-SE" sz="2000" dirty="0"/>
            </a:br>
            <a:r>
              <a:rPr lang="en-US" altLang="sv-SE" sz="2000" dirty="0"/>
              <a:t>&lt;Person&gt;&lt;PID&gt;3&lt;/PID&gt;&lt;NAME&gt;Matthew Stevens&lt;/NAME&gt;&lt;/Person&gt;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E07431D5-EB5C-44D8-A8B2-A6A38C5A8F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ora:view 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BB33520F-7C68-4F3B-ACE5-B2E15839DD5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DEPRECATED. Replaced by fn:collection</a:t>
            </a:r>
          </a:p>
          <a:p>
            <a:pPr lvl="1"/>
            <a:r>
              <a:rPr lang="en-US" altLang="sv-SE"/>
              <a:t>takes a URI as parameter:</a:t>
            </a:r>
          </a:p>
          <a:p>
            <a:pPr lvl="1"/>
            <a:r>
              <a:rPr lang="en-US" altLang="sv-SE"/>
              <a:t>oradb:/schema-name/table-name</a:t>
            </a:r>
          </a:p>
          <a:p>
            <a:pPr lvl="1"/>
            <a:r>
              <a:rPr lang="en-US" altLang="sv-SE"/>
              <a:t>oradb:/PUBLIC/table-name</a:t>
            </a:r>
          </a:p>
          <a:p>
            <a:pPr lvl="1"/>
            <a:r>
              <a:rPr lang="en-US" altLang="sv-SE"/>
              <a:t>Case-sensitive</a:t>
            </a:r>
            <a:br>
              <a:rPr lang="en-US" altLang="sv-SE"/>
            </a:b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XMLQUERY('fn:collection("oradb:/PUBLIC/PERSON")' 		RETURNING CONTENT) </a:t>
            </a:r>
            <a:br>
              <a:rPr lang="en-US" altLang="sv-SE" sz="2000"/>
            </a:br>
            <a:r>
              <a:rPr lang="en-US" altLang="sv-SE" sz="2000"/>
              <a:t>FROM dual</a:t>
            </a:r>
            <a:br>
              <a:rPr lang="en-US" altLang="sv-SE" sz="2000"/>
            </a:br>
            <a:endParaRPr lang="en-US" altLang="sv-SE" sz="2000"/>
          </a:p>
          <a:p>
            <a:pPr>
              <a:buFontTx/>
              <a:buNone/>
            </a:pPr>
            <a:r>
              <a:rPr lang="en-US" altLang="sv-SE" sz="1100"/>
              <a:t>&lt;ROW&gt;&lt;PID&gt;1&lt;/PID&gt;&lt;NAME&gt;John Higgins&lt;/NAME&gt;&lt;YEAROFBIRTH&gt;1975&lt;/YEAROFBIRTH&gt;&lt;EMPLOYMENTS&gt;&lt;root&gt;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startdate="2001-08-20" enddate="2009-02-28" employer="ABB"/&gt;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startdate="2009-04-15" employer="UPC"/&gt;</a:t>
            </a:r>
          </a:p>
          <a:p>
            <a:pPr>
              <a:buFontTx/>
              <a:buNone/>
            </a:pPr>
            <a:r>
              <a:rPr lang="en-US" altLang="sv-SE" sz="1100"/>
              <a:t>&lt;/root&gt;</a:t>
            </a:r>
          </a:p>
          <a:p>
            <a:pPr>
              <a:buFontTx/>
              <a:buNone/>
            </a:pPr>
            <a:r>
              <a:rPr lang="en-US" altLang="sv-SE" sz="1100"/>
              <a:t>&lt;/EMPLOYMENTS&gt;&lt;/ROW&gt;</a:t>
            </a:r>
          </a:p>
          <a:p>
            <a:pPr>
              <a:buFontTx/>
              <a:buNone/>
            </a:pPr>
            <a:r>
              <a:rPr lang="en-US" altLang="sv-SE" sz="1100"/>
              <a:t>&lt;ROW&gt;&lt;PID&gt;2&lt;/PID&gt;&lt;NAME&gt;Stephen Hendry&lt;/NAME&gt;&lt;YEAROFBIRTH&gt;1973&lt;/YEAROFBIRTH&gt;&lt;EMPLOYMENTS&gt;&lt;root&gt;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startdate="2002-08-20" enddate="2003-06-30" employer="ABB"/&gt;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startdate="2003-08-01" employer="UPC"/&gt;</a:t>
            </a:r>
          </a:p>
          <a:p>
            <a:pPr>
              <a:buFontTx/>
              <a:buNone/>
            </a:pPr>
            <a:r>
              <a:rPr lang="en-US" altLang="sv-SE" sz="1100"/>
              <a:t>  &lt;employment startdate="2006-11-01" employer="ABB"/&gt;</a:t>
            </a:r>
          </a:p>
          <a:p>
            <a:pPr>
              <a:buFontTx/>
              <a:buNone/>
            </a:pPr>
            <a:r>
              <a:rPr lang="en-US" altLang="sv-SE" sz="1100"/>
              <a:t>&lt;/root&gt;</a:t>
            </a:r>
          </a:p>
          <a:p>
            <a:pPr>
              <a:buFontTx/>
              <a:buNone/>
            </a:pPr>
            <a:r>
              <a:rPr lang="en-US" altLang="sv-SE" sz="1100"/>
              <a:t>&lt;/EMPLOYMENTS&gt;&lt;/ROW&gt;</a:t>
            </a:r>
          </a:p>
          <a:p>
            <a:pPr>
              <a:buFontTx/>
              <a:buNone/>
            </a:pPr>
            <a:r>
              <a:rPr lang="en-US" altLang="sv-SE" sz="1100"/>
              <a:t>…</a:t>
            </a:r>
            <a:endParaRPr lang="en-US" altLang="sv-SE" sz="2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B2F922F9-01E4-44C7-B9C7-72619B4FBE6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- XQUERY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E0E6B0AF-E9F5-4A57-9BE0-F53FF7EC0C3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765175"/>
            <a:ext cx="9504363" cy="6021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 for XQuery</a:t>
            </a:r>
          </a:p>
          <a:p>
            <a:pPr lvl="1"/>
            <a:r>
              <a:rPr lang="en-US" altLang="sv-SE"/>
              <a:t>XQuery statements after the keyword XQUERY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XQUERY</a:t>
            </a:r>
            <a:br>
              <a:rPr lang="en-US" altLang="sv-SE" sz="2000"/>
            </a:br>
            <a:r>
              <a:rPr lang="en-US" altLang="sv-SE" sz="2000"/>
              <a:t>for $a in (1,2,3)</a:t>
            </a:r>
            <a:br>
              <a:rPr lang="en-US" altLang="sv-SE" sz="2000"/>
            </a:br>
            <a:r>
              <a:rPr lang="en-US" altLang="sv-SE" sz="2000"/>
              <a:t>return element Number {$a}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Three rows in the result:</a:t>
            </a:r>
            <a:br>
              <a:rPr lang="en-US" altLang="sv-SE" sz="2000"/>
            </a:br>
            <a:r>
              <a:rPr lang="en-US" altLang="sv-SE" sz="2000"/>
              <a:t>&lt;Number&gt;1&lt;/Number&gt;</a:t>
            </a:r>
            <a:br>
              <a:rPr lang="en-US" altLang="sv-SE" sz="2000"/>
            </a:br>
            <a:r>
              <a:rPr lang="en-US" altLang="sv-SE" sz="2000"/>
              <a:t>&lt;Number&gt;2&lt;/Number&gt;</a:t>
            </a:r>
            <a:br>
              <a:rPr lang="en-US" altLang="sv-SE" sz="2000"/>
            </a:br>
            <a:r>
              <a:rPr lang="en-US" altLang="sv-SE" sz="2000"/>
              <a:t>&lt;Number&gt;3&lt;/Number&gt;</a:t>
            </a:r>
          </a:p>
          <a:p>
            <a:pPr>
              <a:buFontTx/>
              <a:buNone/>
            </a:pPr>
            <a:br>
              <a:rPr lang="en-US" altLang="sv-SE" sz="2000"/>
            </a:br>
            <a:r>
              <a:rPr lang="en-US" altLang="sv-SE" sz="2000"/>
              <a:t>XQUERY</a:t>
            </a:r>
            <a:br>
              <a:rPr lang="en-US" altLang="sv-SE" sz="2000"/>
            </a:br>
            <a:r>
              <a:rPr lang="en-US" altLang="sv-SE" sz="2000"/>
              <a:t>element Result  {for $a in (1,2,3) </a:t>
            </a:r>
            <a:br>
              <a:rPr lang="en-US" altLang="sv-SE" sz="2000"/>
            </a:br>
            <a:r>
              <a:rPr lang="en-US" altLang="sv-SE" sz="2000"/>
              <a:t>			return element Number {$a}}</a:t>
            </a:r>
          </a:p>
          <a:p>
            <a:pPr>
              <a:buFontTx/>
              <a:buNone/>
            </a:pPr>
            <a:br>
              <a:rPr lang="en-US" altLang="sv-SE" sz="2000"/>
            </a:br>
            <a:r>
              <a:rPr lang="en-US" altLang="sv-SE" sz="2000"/>
              <a:t>&lt;Result&gt;</a:t>
            </a:r>
            <a:br>
              <a:rPr lang="en-US" altLang="sv-SE" sz="2000"/>
            </a:br>
            <a:r>
              <a:rPr lang="en-US" altLang="sv-SE" sz="2000"/>
              <a:t>  	&lt;Number&gt;1&lt;/Number&gt;&lt;Number&gt;2&lt;/Number&gt;&lt;Number&gt;3&lt;/Number&gt;</a:t>
            </a:r>
            <a:br>
              <a:rPr lang="en-US" altLang="sv-SE" sz="2000"/>
            </a:br>
            <a:r>
              <a:rPr lang="en-US" altLang="sv-SE" sz="2000"/>
              <a:t>&lt;/Result&gt;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25DC9B14-FE76-41B1-A2B3-982A23169F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Database &amp; JSON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F5705831-6651-4651-B16D-EF3DA146D7B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JSON data type</a:t>
            </a:r>
          </a:p>
          <a:p>
            <a:r>
              <a:rPr lang="en-US" altLang="sv-SE"/>
              <a:t>Functions (SQL/JSON)</a:t>
            </a:r>
          </a:p>
          <a:p>
            <a:pPr lvl="1"/>
            <a:r>
              <a:rPr lang="en-US" altLang="sv-SE"/>
              <a:t>JSON_VALUE, JSON_QUERY, JSON_TABLE, JSON_EXISTS</a:t>
            </a:r>
          </a:p>
          <a:p>
            <a:pPr lvl="1"/>
            <a:r>
              <a:rPr lang="en-US" altLang="sv-SE"/>
              <a:t>JSON_ARRAYAGG, JSON_OBJECTAGG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7CB609D4-1CC8-419D-B39A-4C70B1A6ACA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Summary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9AB46BD3-9B93-4A7C-B7C6-9E113C8061B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Oracle follows the SQL standard for the most part</a:t>
            </a:r>
          </a:p>
          <a:p>
            <a:r>
              <a:rPr lang="en-US" altLang="sv-SE"/>
              <a:t>No XQuery 3</a:t>
            </a:r>
          </a:p>
          <a:p>
            <a:r>
              <a:rPr lang="en-US" altLang="sv-SE"/>
              <a:t>Not all functions are supported</a:t>
            </a:r>
          </a:p>
          <a:p>
            <a:r>
              <a:rPr lang="en-US" altLang="sv-SE"/>
              <a:t>Weird handling of attribute nodes, node values</a:t>
            </a:r>
          </a:p>
          <a:p>
            <a:r>
              <a:rPr lang="en-US" altLang="sv-SE"/>
              <a:t>Nested loops in transform statements don't work</a:t>
            </a:r>
          </a:p>
          <a:p>
            <a:pPr lvl="1"/>
            <a:endParaRPr lang="en-US" altLang="sv-SE"/>
          </a:p>
          <a:p>
            <a:r>
              <a:rPr lang="en-US" altLang="sv-SE"/>
              <a:t>Use of standard SQL makes migration easier</a:t>
            </a:r>
          </a:p>
          <a:p>
            <a:pPr lvl="1"/>
            <a:r>
              <a:rPr lang="en-US" altLang="sv-SE"/>
              <a:t>Avoid product specific solutions when possible</a:t>
            </a:r>
          </a:p>
          <a:p>
            <a:pPr lvl="1"/>
            <a:r>
              <a:rPr lang="en-US" altLang="sv-SE"/>
              <a:t>Avoid deprecated solutions when possible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9E7B64A4-BE0C-45EC-ABA3-132060B826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B132EE2F-D3D2-4C1C-B144-3A489DF4F6A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Introduction to Oracle &amp; XML (compendium)</a:t>
            </a:r>
          </a:p>
          <a:p>
            <a:pPr lvl="1"/>
            <a:r>
              <a:rPr lang="en-US" altLang="sv-SE"/>
              <a:t>Introduction to Oracle and SQL Developer</a:t>
            </a:r>
          </a:p>
          <a:p>
            <a:pPr lvl="1"/>
            <a:r>
              <a:rPr lang="en-US" altLang="sv-SE"/>
              <a:t>Examples</a:t>
            </a:r>
          </a:p>
          <a:p>
            <a:r>
              <a:rPr lang="en-US" altLang="sv-SE"/>
              <a:t>Assignment 7 (Oracle &amp; XML)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24900</TotalTime>
  <Words>4832</Words>
  <Application>Microsoft Office PowerPoint</Application>
  <PresentationFormat>A4 Paper (210x297 mm)</PresentationFormat>
  <Paragraphs>611</Paragraphs>
  <Slides>51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Times New Roman</vt:lpstr>
      <vt:lpstr>Arial Unicode MS</vt:lpstr>
      <vt:lpstr>Arial Rounded MT Bold</vt:lpstr>
      <vt:lpstr>Default Design</vt:lpstr>
      <vt:lpstr>SDXML VT2024 Models and languages for  semi-structured data and XML  </vt:lpstr>
      <vt:lpstr>Oracle Database 21c</vt:lpstr>
      <vt:lpstr>Sample data</vt:lpstr>
      <vt:lpstr>Sample data</vt:lpstr>
      <vt:lpstr>Oracle - data type</vt:lpstr>
      <vt:lpstr>Oracle - SQL/XML </vt:lpstr>
      <vt:lpstr>Oracle - other functions</vt:lpstr>
      <vt:lpstr>Oracle - XMLTYPE</vt:lpstr>
      <vt:lpstr>Oracle - XMLCDATA</vt:lpstr>
      <vt:lpstr>Oracle - XMLISVALID</vt:lpstr>
      <vt:lpstr>Oracle - XMLCOLATTVAL</vt:lpstr>
      <vt:lpstr>Oracle - EXTRACT</vt:lpstr>
      <vt:lpstr>Oracle - EXTRACT</vt:lpstr>
      <vt:lpstr>Oracle - EXTRACTVALUE</vt:lpstr>
      <vt:lpstr>Oracle - EXISTSNODE</vt:lpstr>
      <vt:lpstr>Oracle - XMLSEQUENCE</vt:lpstr>
      <vt:lpstr>Oracle - XMLTRANSFORM</vt:lpstr>
      <vt:lpstr>Oracle - XMLTRANSFORM</vt:lpstr>
      <vt:lpstr>Oracle - XMLTYPE DML</vt:lpstr>
      <vt:lpstr>Oracle - XML DML</vt:lpstr>
      <vt:lpstr>Oracle - XML DML</vt:lpstr>
      <vt:lpstr>Oracle - transform - insert</vt:lpstr>
      <vt:lpstr>Oracle - transform - insert</vt:lpstr>
      <vt:lpstr>Oracle - transform - insert</vt:lpstr>
      <vt:lpstr>Oracle - transform - insert</vt:lpstr>
      <vt:lpstr>Oracle - transform - delete</vt:lpstr>
      <vt:lpstr>Oracle - transform - delete</vt:lpstr>
      <vt:lpstr>Oracle - transform - delete</vt:lpstr>
      <vt:lpstr>Oracle - transform - replace</vt:lpstr>
      <vt:lpstr>Oracle - transform - replace</vt:lpstr>
      <vt:lpstr>Oracle - transform - replace</vt:lpstr>
      <vt:lpstr>Oracle - transform - rename</vt:lpstr>
      <vt:lpstr>Oracle - transform - rename</vt:lpstr>
      <vt:lpstr>Oracle - transform - rename</vt:lpstr>
      <vt:lpstr>Oracle - transform - rename</vt:lpstr>
      <vt:lpstr>Oracle - XMLTYPE methods</vt:lpstr>
      <vt:lpstr>Oracle - extract</vt:lpstr>
      <vt:lpstr>Oracle - existsNode</vt:lpstr>
      <vt:lpstr>Oracle - transform </vt:lpstr>
      <vt:lpstr>Oracle - get…Val</vt:lpstr>
      <vt:lpstr>Oracle - getRootElement</vt:lpstr>
      <vt:lpstr>Oracle - getSchemaURL</vt:lpstr>
      <vt:lpstr>Oracle - schema methods</vt:lpstr>
      <vt:lpstr>Oracle - isFragment</vt:lpstr>
      <vt:lpstr>Oracle - ora:view </vt:lpstr>
      <vt:lpstr>Oracle - ora:view </vt:lpstr>
      <vt:lpstr>Oracle - ora:view </vt:lpstr>
      <vt:lpstr>Oracle - XQUERY</vt:lpstr>
      <vt:lpstr>Oracle Database &amp; JSON</vt:lpstr>
      <vt:lpstr>Summary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9 Oracle</dc:title>
  <dc:creator>nikos dimitrakas</dc:creator>
  <cp:lastModifiedBy>nikos dimitrakas</cp:lastModifiedBy>
  <cp:revision>591</cp:revision>
  <cp:lastPrinted>2022-02-21T13:32:22Z</cp:lastPrinted>
  <dcterms:created xsi:type="dcterms:W3CDTF">1999-01-06T15:00:23Z</dcterms:created>
  <dcterms:modified xsi:type="dcterms:W3CDTF">2024-03-07T08:19:50Z</dcterms:modified>
</cp:coreProperties>
</file>